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68" r:id="rId3"/>
    <p:sldId id="268" r:id="rId4"/>
    <p:sldId id="257" r:id="rId5"/>
    <p:sldId id="261" r:id="rId6"/>
    <p:sldId id="373" r:id="rId7"/>
    <p:sldId id="370" r:id="rId8"/>
    <p:sldId id="371" r:id="rId9"/>
    <p:sldId id="372" r:id="rId10"/>
    <p:sldId id="263" r:id="rId11"/>
    <p:sldId id="265" r:id="rId12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4670277-07F8-4366-85B7-8AFC04C36B2C}">
          <p14:sldIdLst>
            <p14:sldId id="256"/>
            <p14:sldId id="368"/>
          </p14:sldIdLst>
        </p14:section>
        <p14:section name="Summary Section" id="{C5CF5B18-4EBA-4561-8FF9-7304E883CFAB}">
          <p14:sldIdLst>
            <p14:sldId id="268"/>
          </p14:sldIdLst>
        </p14:section>
        <p14:section name="Apa itu Teknologi" id="{8F7E7DD0-E300-4B64-9855-12ED0A4B1390}">
          <p14:sldIdLst>
            <p14:sldId id="257"/>
          </p14:sldIdLst>
        </p14:section>
        <p14:section name="Konsep Blended Learning" id="{C2855068-C677-45EF-872C-B5770F5A84E3}">
          <p14:sldIdLst>
            <p14:sldId id="261"/>
          </p14:sldIdLst>
        </p14:section>
        <p14:section name="Perangkat Pembelajaran Blended Learning" id="{545842D7-2B31-4933-93F4-E9A31B9501A4}">
          <p14:sldIdLst>
            <p14:sldId id="373"/>
          </p14:sldIdLst>
        </p14:section>
        <p14:section name="Memilih Teknologi Pendidikan" id="{35FF4163-62D3-4296-9276-EFC30FC7129F}">
          <p14:sldIdLst>
            <p14:sldId id="370"/>
          </p14:sldIdLst>
        </p14:section>
        <p14:section name="Isu Blended Learning" id="{46FB9CF3-5D60-481E-AB82-70CE03CB4051}">
          <p14:sldIdLst>
            <p14:sldId id="371"/>
          </p14:sldIdLst>
        </p14:section>
        <p14:section name="Optimalisasi Penggunaan Teknologi" id="{8CA9A916-1429-4D9C-9BF7-61E820A6CD8B}">
          <p14:sldIdLst>
            <p14:sldId id="372"/>
          </p14:sldIdLst>
        </p14:section>
        <p14:section name="Sumber Belajar Gratis" id="{022F5DFE-E831-4DA1-8062-D0B181C16CBE}">
          <p14:sldIdLst>
            <p14:sldId id="263"/>
          </p14:sldIdLst>
        </p14:section>
        <p14:section name="Penutup" id="{264D57C6-1F46-4FC3-B3A6-A40BDCF5FBE7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dan Husein Batubara" initials="HHB" lastIdx="2" clrIdx="0">
    <p:extLst>
      <p:ext uri="{19B8F6BF-5375-455C-9EA6-DF929625EA0E}">
        <p15:presenceInfo xmlns:p15="http://schemas.microsoft.com/office/powerpoint/2012/main" userId="S::batubara@microsoft.walisongo.ac.id::2d541daf-e448-4494-94ae-e897f06ae6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BF00"/>
    <a:srgbClr val="005392"/>
    <a:srgbClr val="006699"/>
    <a:srgbClr val="FFD9AB"/>
    <a:srgbClr val="00D0AF"/>
    <a:srgbClr val="FFFFFF"/>
    <a:srgbClr val="C1F49A"/>
    <a:srgbClr val="01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0" autoAdjust="0"/>
    <p:restoredTop sz="93966" autoAdjust="0"/>
  </p:normalViewPr>
  <p:slideViewPr>
    <p:cSldViewPr snapToGrid="0">
      <p:cViewPr varScale="1">
        <p:scale>
          <a:sx n="79" d="100"/>
          <a:sy n="79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326700-BE01-4A0F-A730-7DE3241134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6AF2F-B011-4991-B8BA-C6730DB1C1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534A5-D3CF-4DCE-8C1C-49184C14F6ED}" type="datetimeFigureOut">
              <a:rPr lang="id-ID" smtClean="0"/>
              <a:t>05/07/2020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EF941-26E3-4020-A8A9-543CCA56FE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981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0D41A-AF12-47E7-BC54-2929CB9DD753}" type="datetimeFigureOut">
              <a:rPr lang="id-ID" smtClean="0"/>
              <a:t>05/07/2020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54934-8588-471C-B763-BDD7F24BBC0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031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2917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091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16CB6-3636-42B9-88C0-00E6F124406F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7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26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Teknologi berasal dari bahasa Yunani, yaitu </a:t>
            </a:r>
            <a:r>
              <a:rPr lang="id-ID" i="1" u="none" dirty="0"/>
              <a:t>Technologia. Techne = kemampuan, Logia = ungkapan. </a:t>
            </a:r>
          </a:p>
          <a:p>
            <a:r>
              <a:rPr lang="id-ID" dirty="0"/>
              <a:t>Kemampuan spesifikasi hardware melaksanakan aktivitas yg dikehendaki?</a:t>
            </a:r>
          </a:p>
          <a:p>
            <a:r>
              <a:rPr lang="id-ID" dirty="0"/>
              <a:t>Kesesuaian software dengan sistem operasi ?</a:t>
            </a:r>
          </a:p>
          <a:p>
            <a:r>
              <a:rPr lang="id-ID" dirty="0"/>
              <a:t>Biaya yang diperlukan? Solusi untuk biaya jaringan internet? Kekuatan jaringan internet?</a:t>
            </a:r>
            <a:br>
              <a:rPr lang="id-ID" dirty="0"/>
            </a:br>
            <a:r>
              <a:rPr lang="id-ID" dirty="0"/>
              <a:t>Kuantitats dan kualitas layanan yang diberikan pemerintah dan lembaga pendidikan.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204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Keunggulan: menggabungkan keunggulan tatap muka dengan pembelajaran daring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Manfaat: Memperkaya materi pelajaran, Memerdekakan siswa,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Aktivitas siswa dalam tatap maya? feedback, latihan, diskusi, demonstrasi, dan kolaborasi.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53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37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104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6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Saran: </a:t>
            </a:r>
          </a:p>
          <a:p>
            <a:pPr marL="228600" indent="-228600">
              <a:buAutoNum type="arabicParenBoth"/>
            </a:pPr>
            <a:r>
              <a:rPr lang="id-ID" dirty="0"/>
              <a:t>Akses dan pelajari materi pelajaran gratis di Internet, (2) Kutip dan reproduksi artikel ilmiah yang bermutu,</a:t>
            </a:r>
          </a:p>
          <a:p>
            <a:pPr marL="0" indent="0">
              <a:buNone/>
            </a:pPr>
            <a:r>
              <a:rPr lang="id-ID" dirty="0"/>
              <a:t>(3) Hindari mengutip artikel yang tidak direview, seperti blog, wikipedia, (4) Follow and Subscribe media sosial yang menyajikan informasi berkualitas.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4934-8588-471C-B763-BDD7F24BBC01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21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pinstok.com/id/gambar-awan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pinstok.com/id/gambar-awan" TargetMode="Externa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pinstok.com/id/gambar-awan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stok.com/id/gambar-awan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ECB338-CABE-48E8-9785-D6F9F4966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392" y="0"/>
            <a:ext cx="11767457" cy="6858000"/>
          </a:xfrm>
          <a:prstGeom prst="rect">
            <a:avLst/>
          </a:prstGeom>
        </p:spPr>
      </p:pic>
      <p:sp>
        <p:nvSpPr>
          <p:cNvPr id="35" name="Google Shape;74;p5">
            <a:extLst>
              <a:ext uri="{FF2B5EF4-FFF2-40B4-BE49-F238E27FC236}">
                <a16:creationId xmlns:a16="http://schemas.microsoft.com/office/drawing/2014/main" id="{E86CBC5E-97BE-4B48-98CF-A813F03CF8DA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FFF">
              <a:alpha val="74000"/>
            </a:srgb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Freeform 44">
            <a:extLst>
              <a:ext uri="{FF2B5EF4-FFF2-40B4-BE49-F238E27FC236}">
                <a16:creationId xmlns:a16="http://schemas.microsoft.com/office/drawing/2014/main" id="{677409C1-8136-4AB0-AB34-4BC393848713}"/>
              </a:ext>
            </a:extLst>
          </p:cNvPr>
          <p:cNvSpPr/>
          <p:nvPr userDrawn="1"/>
        </p:nvSpPr>
        <p:spPr>
          <a:xfrm>
            <a:off x="272143" y="3721395"/>
            <a:ext cx="11789228" cy="3136606"/>
          </a:xfrm>
          <a:custGeom>
            <a:avLst/>
            <a:gdLst>
              <a:gd name="connsiteX0" fmla="*/ 10340355 w 12191999"/>
              <a:gd name="connsiteY0" fmla="*/ 0 h 4953001"/>
              <a:gd name="connsiteX1" fmla="*/ 11921557 w 12191999"/>
              <a:gd name="connsiteY1" fmla="*/ 298901 h 4953001"/>
              <a:gd name="connsiteX2" fmla="*/ 12191999 w 12191999"/>
              <a:gd name="connsiteY2" fmla="*/ 421557 h 4953001"/>
              <a:gd name="connsiteX3" fmla="*/ 12191999 w 12191999"/>
              <a:gd name="connsiteY3" fmla="*/ 2262552 h 4953001"/>
              <a:gd name="connsiteX4" fmla="*/ 12191999 w 12191999"/>
              <a:gd name="connsiteY4" fmla="*/ 4531443 h 4953001"/>
              <a:gd name="connsiteX5" fmla="*/ 12191999 w 12191999"/>
              <a:gd name="connsiteY5" fmla="*/ 4952999 h 4953001"/>
              <a:gd name="connsiteX6" fmla="*/ 10340399 w 12191999"/>
              <a:gd name="connsiteY6" fmla="*/ 4952999 h 4953001"/>
              <a:gd name="connsiteX7" fmla="*/ 10340355 w 12191999"/>
              <a:gd name="connsiteY7" fmla="*/ 4953000 h 4953001"/>
              <a:gd name="connsiteX8" fmla="*/ 10340328 w 12191999"/>
              <a:gd name="connsiteY8" fmla="*/ 4952999 h 4953001"/>
              <a:gd name="connsiteX9" fmla="*/ 5604870 w 12191999"/>
              <a:gd name="connsiteY9" fmla="*/ 4952999 h 4953001"/>
              <a:gd name="connsiteX10" fmla="*/ 5604809 w 12191999"/>
              <a:gd name="connsiteY10" fmla="*/ 4953001 h 4953001"/>
              <a:gd name="connsiteX11" fmla="*/ 5604748 w 12191999"/>
              <a:gd name="connsiteY11" fmla="*/ 4952999 h 4953001"/>
              <a:gd name="connsiteX12" fmla="*/ 0 w 12191999"/>
              <a:gd name="connsiteY12" fmla="*/ 4952999 h 4953001"/>
              <a:gd name="connsiteX13" fmla="*/ 0 w 12191999"/>
              <a:gd name="connsiteY13" fmla="*/ 4151859 h 4953001"/>
              <a:gd name="connsiteX14" fmla="*/ 0 w 12191999"/>
              <a:gd name="connsiteY14" fmla="*/ 3009899 h 4953001"/>
              <a:gd name="connsiteX15" fmla="*/ 0 w 12191999"/>
              <a:gd name="connsiteY15" fmla="*/ 2773550 h 4953001"/>
              <a:gd name="connsiteX16" fmla="*/ 73056 w 12191999"/>
              <a:gd name="connsiteY16" fmla="*/ 2693371 h 4953001"/>
              <a:gd name="connsiteX17" fmla="*/ 1784350 w 12191999"/>
              <a:gd name="connsiteY17" fmla="*/ 2086708 h 4953001"/>
              <a:gd name="connsiteX18" fmla="*/ 2979029 w 12191999"/>
              <a:gd name="connsiteY18" fmla="*/ 2340572 h 4953001"/>
              <a:gd name="connsiteX19" fmla="*/ 3035542 w 12191999"/>
              <a:gd name="connsiteY19" fmla="*/ 2370916 h 4953001"/>
              <a:gd name="connsiteX20" fmla="*/ 3122083 w 12191999"/>
              <a:gd name="connsiteY20" fmla="*/ 2254650 h 4953001"/>
              <a:gd name="connsiteX21" fmla="*/ 5604809 w 12191999"/>
              <a:gd name="connsiteY21" fmla="*/ 1298331 h 4953001"/>
              <a:gd name="connsiteX22" fmla="*/ 7183460 w 12191999"/>
              <a:gd name="connsiteY22" fmla="*/ 1610411 h 4953001"/>
              <a:gd name="connsiteX23" fmla="*/ 7225764 w 12191999"/>
              <a:gd name="connsiteY23" fmla="*/ 1630884 h 4953001"/>
              <a:gd name="connsiteX24" fmla="*/ 7283786 w 12191999"/>
              <a:gd name="connsiteY24" fmla="*/ 1512535 h 4953001"/>
              <a:gd name="connsiteX25" fmla="*/ 10340355 w 12191999"/>
              <a:gd name="connsiteY25" fmla="*/ 0 h 495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1999" h="4953001">
                <a:moveTo>
                  <a:pt x="10340355" y="0"/>
                </a:moveTo>
                <a:cubicBezTo>
                  <a:pt x="10912877" y="0"/>
                  <a:pt x="11451524" y="108278"/>
                  <a:pt x="11921557" y="298901"/>
                </a:cubicBezTo>
                <a:lnTo>
                  <a:pt x="12191999" y="421557"/>
                </a:lnTo>
                <a:lnTo>
                  <a:pt x="12191999" y="2262552"/>
                </a:lnTo>
                <a:lnTo>
                  <a:pt x="12191999" y="4531443"/>
                </a:lnTo>
                <a:lnTo>
                  <a:pt x="12191999" y="4952999"/>
                </a:lnTo>
                <a:lnTo>
                  <a:pt x="10340399" y="4952999"/>
                </a:lnTo>
                <a:lnTo>
                  <a:pt x="10340355" y="4953000"/>
                </a:lnTo>
                <a:lnTo>
                  <a:pt x="10340328" y="4952999"/>
                </a:lnTo>
                <a:lnTo>
                  <a:pt x="5604870" y="4952999"/>
                </a:lnTo>
                <a:lnTo>
                  <a:pt x="5604809" y="4953001"/>
                </a:lnTo>
                <a:lnTo>
                  <a:pt x="5604748" y="4952999"/>
                </a:lnTo>
                <a:lnTo>
                  <a:pt x="0" y="4952999"/>
                </a:lnTo>
                <a:lnTo>
                  <a:pt x="0" y="4151859"/>
                </a:lnTo>
                <a:lnTo>
                  <a:pt x="0" y="3009899"/>
                </a:lnTo>
                <a:lnTo>
                  <a:pt x="0" y="2773550"/>
                </a:lnTo>
                <a:lnTo>
                  <a:pt x="73056" y="2693371"/>
                </a:lnTo>
                <a:cubicBezTo>
                  <a:pt x="443926" y="2327354"/>
                  <a:pt x="1071989" y="2086708"/>
                  <a:pt x="1784350" y="2086708"/>
                </a:cubicBezTo>
                <a:cubicBezTo>
                  <a:pt x="2229576" y="2086708"/>
                  <a:pt x="2641872" y="2180711"/>
                  <a:pt x="2979029" y="2340572"/>
                </a:cubicBezTo>
                <a:lnTo>
                  <a:pt x="3035542" y="2370916"/>
                </a:lnTo>
                <a:lnTo>
                  <a:pt x="3122083" y="2254650"/>
                </a:lnTo>
                <a:cubicBezTo>
                  <a:pt x="3600214" y="1685023"/>
                  <a:pt x="4532735" y="1298331"/>
                  <a:pt x="5604809" y="1298331"/>
                </a:cubicBezTo>
                <a:cubicBezTo>
                  <a:pt x="6189577" y="1298331"/>
                  <a:pt x="6732825" y="1413380"/>
                  <a:pt x="7183460" y="1610411"/>
                </a:cubicBezTo>
                <a:lnTo>
                  <a:pt x="7225764" y="1630884"/>
                </a:lnTo>
                <a:lnTo>
                  <a:pt x="7283786" y="1512535"/>
                </a:lnTo>
                <a:cubicBezTo>
                  <a:pt x="7787372" y="623681"/>
                  <a:pt x="8966303" y="0"/>
                  <a:pt x="103403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7">
            <a:extLst>
              <a:ext uri="{FF2B5EF4-FFF2-40B4-BE49-F238E27FC236}">
                <a16:creationId xmlns:a16="http://schemas.microsoft.com/office/drawing/2014/main" id="{190EAD17-E922-4B02-970A-DD0A5470EBB5}"/>
              </a:ext>
            </a:extLst>
          </p:cNvPr>
          <p:cNvSpPr/>
          <p:nvPr userDrawn="1"/>
        </p:nvSpPr>
        <p:spPr>
          <a:xfrm>
            <a:off x="3243634" y="-2408"/>
            <a:ext cx="5702565" cy="342900"/>
          </a:xfrm>
          <a:custGeom>
            <a:avLst/>
            <a:gdLst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2860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416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416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8448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924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1717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1717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8" h="342900">
                <a:moveTo>
                  <a:pt x="0" y="0"/>
                </a:moveTo>
                <a:lnTo>
                  <a:pt x="3081338" y="0"/>
                </a:lnTo>
                <a:lnTo>
                  <a:pt x="2807018" y="342900"/>
                </a:lnTo>
                <a:lnTo>
                  <a:pt x="279400" y="3429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5000">
                <a:srgbClr val="0070C0"/>
              </a:gs>
              <a:gs pos="51000">
                <a:srgbClr val="00B0F0"/>
              </a:gs>
              <a:gs pos="87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ED6958-9403-4F12-A429-0254D6268D99}"/>
              </a:ext>
            </a:extLst>
          </p:cNvPr>
          <p:cNvGrpSpPr/>
          <p:nvPr userDrawn="1"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FCFCAD-B020-43FF-BA14-CB2FC68EA972}"/>
                </a:ext>
              </a:extLst>
            </p:cNvPr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6181B8-BF50-4E6C-8649-A276B3A98517}"/>
                </a:ext>
              </a:extLst>
            </p:cNvPr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BC873C-68DC-4F0A-BB10-985381B406F5}"/>
                </a:ext>
              </a:extLst>
            </p:cNvPr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0B4246-9BBC-439B-ABDF-CEA3C6373B78}"/>
                </a:ext>
              </a:extLst>
            </p:cNvPr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09A0B0-1757-4EB9-B8EA-33D4A70EE5FC}"/>
                  </a:ext>
                </a:extLst>
              </p:cNvPr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16684EBC-9575-451D-A8FA-30800FB406CA}"/>
                  </a:ext>
                </a:extLst>
              </p:cNvPr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F950DB7F-F45E-42F3-B4CF-04CD3B230EC7}"/>
                  </a:ext>
                </a:extLst>
              </p:cNvPr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61446400-D1AB-4127-B571-BDC9FBDB6F24}"/>
                  </a:ext>
                </a:extLst>
              </p:cNvPr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16496476-1433-4E9A-87BC-0E9051436BBF}"/>
                  </a:ext>
                </a:extLst>
              </p:cNvPr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39">
                <a:extLst>
                  <a:ext uri="{FF2B5EF4-FFF2-40B4-BE49-F238E27FC236}">
                    <a16:creationId xmlns:a16="http://schemas.microsoft.com/office/drawing/2014/main" id="{A70C9BEF-0D00-4E5D-9186-26360AB8A52F}"/>
                  </a:ext>
                </a:extLst>
              </p:cNvPr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3579BC4-E7C6-4810-9DFD-6B28464ED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F4AC5E-1987-4133-A39E-60812E411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A827347-8037-42B6-A3AF-BE3B7E228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2AF9BC-E3A8-4724-B213-4C5DFA491156}"/>
                  </a:ext>
                </a:extLst>
              </p:cNvPr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bg1"/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598307F9-5DC5-4132-9FCF-2669B8381DB0}"/>
                </a:ext>
              </a:extLst>
            </p:cNvPr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3120667D-AF24-4992-986B-3B8D38BD2ECE}"/>
                </a:ext>
              </a:extLst>
            </p:cNvPr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AB6A2ABA-CD03-452E-8D98-905E18CD6B5F}"/>
                </a:ext>
              </a:extLst>
            </p:cNvPr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30">
              <a:extLst>
                <a:ext uri="{FF2B5EF4-FFF2-40B4-BE49-F238E27FC236}">
                  <a16:creationId xmlns:a16="http://schemas.microsoft.com/office/drawing/2014/main" id="{95F1EB26-E37E-4075-AA81-C4B6CDDCAE03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42478D-F61A-44DB-8A11-6EA31CD8BBC9}"/>
                </a:ext>
              </a:extLst>
            </p:cNvPr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83F656D-4840-48F3-9BC5-0DBC8D6B58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401" y="296280"/>
            <a:ext cx="4261898" cy="4592961"/>
          </a:xfrm>
        </p:spPr>
        <p:txBody>
          <a:bodyPr anchor="ctr"/>
          <a:lstStyle>
            <a:lvl1pPr marL="101600" indent="0" algn="ctr">
              <a:buNone/>
              <a:defRPr/>
            </a:lvl1pPr>
          </a:lstStyle>
          <a:p>
            <a:r>
              <a:rPr lang="id-ID" dirty="0"/>
              <a:t>Ilustrasi Judul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E19254E-CB93-4F1D-BEE1-0FFB31E7E1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063" y="755650"/>
            <a:ext cx="6662737" cy="2882900"/>
          </a:xfrm>
        </p:spPr>
        <p:txBody>
          <a:bodyPr anchor="ctr"/>
          <a:lstStyle>
            <a:lvl1pPr marL="101600" indent="0">
              <a:buNone/>
              <a:defRPr sz="5400"/>
            </a:lvl1pPr>
          </a:lstStyle>
          <a:p>
            <a:pPr lvl="0"/>
            <a:r>
              <a:rPr lang="id-ID" dirty="0"/>
              <a:t>Judul Presentasi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3A2F14A-F6C3-41FD-873E-E2F8CE5C6C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7641" y="5206255"/>
            <a:ext cx="8015773" cy="1138237"/>
          </a:xfrm>
        </p:spPr>
        <p:txBody>
          <a:bodyPr anchor="ctr"/>
          <a:lstStyle>
            <a:lvl1pPr marL="101600" indent="0">
              <a:buNone/>
              <a:defRPr sz="3200"/>
            </a:lvl1pPr>
          </a:lstStyle>
          <a:p>
            <a:pPr lvl="0"/>
            <a:r>
              <a:rPr lang="id-ID" dirty="0"/>
              <a:t>Deskripsi Judul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38C9740F-2E6E-4E3D-9293-B99025748F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67" y="5476909"/>
            <a:ext cx="616274" cy="783933"/>
          </a:xfrm>
        </p:spPr>
        <p:txBody>
          <a:bodyPr/>
          <a:lstStyle>
            <a:lvl1pPr marL="101600" indent="0">
              <a:buNone/>
              <a:defRPr sz="1000"/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7170E024-5C3A-4AC4-87DC-D34B8DED00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76894" y="5489350"/>
            <a:ext cx="616274" cy="783933"/>
          </a:xfrm>
        </p:spPr>
        <p:txBody>
          <a:bodyPr/>
          <a:lstStyle>
            <a:lvl1pPr marL="101600" indent="0">
              <a:buNone/>
              <a:defRPr sz="1000"/>
            </a:lvl1pPr>
          </a:lstStyle>
          <a:p>
            <a:endParaRPr lang="id-ID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7B15D14F-F9C3-48ED-A7C6-F045DCAC9F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8421" y="5501791"/>
            <a:ext cx="616274" cy="783933"/>
          </a:xfrm>
        </p:spPr>
        <p:txBody>
          <a:bodyPr/>
          <a:lstStyle>
            <a:lvl1pPr marL="101600" indent="0">
              <a:buNone/>
              <a:defRPr sz="10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469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40CA30E-6936-4C7D-AF91-D7A1C655F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D2CB70-02B9-484B-9E64-90FF26F91361}"/>
              </a:ext>
            </a:extLst>
          </p:cNvPr>
          <p:cNvSpPr/>
          <p:nvPr userDrawn="1"/>
        </p:nvSpPr>
        <p:spPr>
          <a:xfrm>
            <a:off x="1283407" y="2397981"/>
            <a:ext cx="9626038" cy="4482210"/>
          </a:xfrm>
          <a:custGeom>
            <a:avLst/>
            <a:gdLst>
              <a:gd name="connsiteX0" fmla="*/ 1034908 w 9626038"/>
              <a:gd name="connsiteY0" fmla="*/ 0 h 4482210"/>
              <a:gd name="connsiteX1" fmla="*/ 8591130 w 9626038"/>
              <a:gd name="connsiteY1" fmla="*/ 0 h 4482210"/>
              <a:gd name="connsiteX2" fmla="*/ 9626038 w 9626038"/>
              <a:gd name="connsiteY2" fmla="*/ 1034908 h 4482210"/>
              <a:gd name="connsiteX3" fmla="*/ 9626038 w 9626038"/>
              <a:gd name="connsiteY3" fmla="*/ 2689406 h 4482210"/>
              <a:gd name="connsiteX4" fmla="*/ 9626038 w 9626038"/>
              <a:gd name="connsiteY4" fmla="*/ 2828562 h 4482210"/>
              <a:gd name="connsiteX5" fmla="*/ 9626038 w 9626038"/>
              <a:gd name="connsiteY5" fmla="*/ 4482210 h 4482210"/>
              <a:gd name="connsiteX6" fmla="*/ 0 w 9626038"/>
              <a:gd name="connsiteY6" fmla="*/ 4482210 h 4482210"/>
              <a:gd name="connsiteX7" fmla="*/ 0 w 9626038"/>
              <a:gd name="connsiteY7" fmla="*/ 2828562 h 4482210"/>
              <a:gd name="connsiteX8" fmla="*/ 0 w 9626038"/>
              <a:gd name="connsiteY8" fmla="*/ 2689406 h 4482210"/>
              <a:gd name="connsiteX9" fmla="*/ 0 w 9626038"/>
              <a:gd name="connsiteY9" fmla="*/ 1034908 h 4482210"/>
              <a:gd name="connsiteX10" fmla="*/ 1034908 w 9626038"/>
              <a:gd name="connsiteY10" fmla="*/ 0 h 448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6038" h="4482210">
                <a:moveTo>
                  <a:pt x="1034908" y="0"/>
                </a:moveTo>
                <a:lnTo>
                  <a:pt x="8591130" y="0"/>
                </a:lnTo>
                <a:cubicBezTo>
                  <a:pt x="9162694" y="0"/>
                  <a:pt x="9626038" y="463344"/>
                  <a:pt x="9626038" y="1034908"/>
                </a:cubicBezTo>
                <a:lnTo>
                  <a:pt x="9626038" y="2689406"/>
                </a:lnTo>
                <a:lnTo>
                  <a:pt x="9626038" y="2828562"/>
                </a:lnTo>
                <a:lnTo>
                  <a:pt x="9626038" y="4482210"/>
                </a:lnTo>
                <a:lnTo>
                  <a:pt x="0" y="4482210"/>
                </a:lnTo>
                <a:lnTo>
                  <a:pt x="0" y="2828562"/>
                </a:lnTo>
                <a:lnTo>
                  <a:pt x="0" y="2689406"/>
                </a:lnTo>
                <a:lnTo>
                  <a:pt x="0" y="1034908"/>
                </a:lnTo>
                <a:cubicBezTo>
                  <a:pt x="0" y="463344"/>
                  <a:pt x="463344" y="0"/>
                  <a:pt x="1034908" y="0"/>
                </a:cubicBezTo>
                <a:close/>
              </a:path>
            </a:pathLst>
          </a:custGeom>
          <a:solidFill>
            <a:srgbClr val="0053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24FD370E-C68B-4063-BBD6-7ADA3FAC94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456" y="3745561"/>
            <a:ext cx="7199088" cy="799941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4400" b="1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id-ID" dirty="0"/>
              <a:t>Nama Lengkap</a:t>
            </a:r>
            <a:endParaRPr lang="en-ID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0C96767-A6C3-4450-96D0-15FDB46845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3375" y="4545502"/>
            <a:ext cx="7545250" cy="317658"/>
          </a:xfrm>
        </p:spPr>
        <p:txBody>
          <a:bodyPr anchor="t">
            <a:normAutofit/>
          </a:bodyPr>
          <a:lstStyle>
            <a:lvl1pPr marL="0" indent="0" algn="ctr" rtl="0">
              <a:lnSpc>
                <a:spcPct val="50000"/>
              </a:lnSpc>
              <a:buFont typeface="Arial" panose="020B0604020202020204" pitchFamily="34" charset="0"/>
              <a:buNone/>
              <a:defRPr sz="20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id-ID" dirty="0"/>
              <a:t>Nama Organisasi</a:t>
            </a:r>
            <a:endParaRPr lang="en-ID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9B062E-A532-44EC-96F4-9E4F74C27F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88459" y="5197500"/>
            <a:ext cx="692866" cy="692866"/>
          </a:xfrm>
        </p:spPr>
        <p:txBody>
          <a:bodyPr>
            <a:normAutofit/>
          </a:bodyPr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7" name="Text Placeholder 46">
            <a:extLst>
              <a:ext uri="{FF2B5EF4-FFF2-40B4-BE49-F238E27FC236}">
                <a16:creationId xmlns:a16="http://schemas.microsoft.com/office/drawing/2014/main" id="{59BF1241-7878-47D5-AE7F-4A9E44AD46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3292" y="6076764"/>
            <a:ext cx="2743200" cy="317658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Font typeface="Arial" panose="020B0604020202020204" pitchFamily="34" charset="0"/>
              <a:buNone/>
              <a:defRPr sz="1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ID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848ADA6-78F9-4DD8-9C5E-63C07295D4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49567" y="5197500"/>
            <a:ext cx="692866" cy="692866"/>
          </a:xfrm>
        </p:spPr>
        <p:txBody>
          <a:bodyPr>
            <a:normAutofit/>
          </a:bodyPr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2B2C0E3F-D625-4B6D-809C-FBACB46A50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6076764"/>
            <a:ext cx="2743200" cy="317658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Font typeface="Arial" panose="020B0604020202020204" pitchFamily="34" charset="0"/>
              <a:buNone/>
              <a:defRPr sz="1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ID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12D1114-D36C-46D8-AF65-23DFAEDF1D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10675" y="5197500"/>
            <a:ext cx="692866" cy="692866"/>
          </a:xfrm>
        </p:spPr>
        <p:txBody>
          <a:bodyPr>
            <a:normAutofit/>
          </a:bodyPr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2595DCE3-054C-4838-8E5E-4FB6BCCEC1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5508" y="6076764"/>
            <a:ext cx="2743200" cy="317658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Font typeface="Arial" panose="020B0604020202020204" pitchFamily="34" charset="0"/>
              <a:buNone/>
              <a:defRPr sz="1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ID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64B015-AE9E-4339-818A-942B89627FD0}"/>
              </a:ext>
            </a:extLst>
          </p:cNvPr>
          <p:cNvSpPr/>
          <p:nvPr userDrawn="1"/>
        </p:nvSpPr>
        <p:spPr>
          <a:xfrm>
            <a:off x="4913014" y="966318"/>
            <a:ext cx="2360336" cy="236033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2EA573AF-0E84-4680-B638-4E6B7DF4AE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4035" y="1107339"/>
            <a:ext cx="2078294" cy="2078294"/>
          </a:xfrm>
          <a:custGeom>
            <a:avLst/>
            <a:gdLst>
              <a:gd name="connsiteX0" fmla="*/ 2517648 w 5035296"/>
              <a:gd name="connsiteY0" fmla="*/ 0 h 5035296"/>
              <a:gd name="connsiteX1" fmla="*/ 5035296 w 5035296"/>
              <a:gd name="connsiteY1" fmla="*/ 2517648 h 5035296"/>
              <a:gd name="connsiteX2" fmla="*/ 2517648 w 5035296"/>
              <a:gd name="connsiteY2" fmla="*/ 5035296 h 5035296"/>
              <a:gd name="connsiteX3" fmla="*/ 0 w 5035296"/>
              <a:gd name="connsiteY3" fmla="*/ 2517648 h 5035296"/>
              <a:gd name="connsiteX4" fmla="*/ 2517648 w 5035296"/>
              <a:gd name="connsiteY4" fmla="*/ 0 h 503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5296" h="5035296">
                <a:moveTo>
                  <a:pt x="2517648" y="0"/>
                </a:moveTo>
                <a:cubicBezTo>
                  <a:pt x="3908107" y="0"/>
                  <a:pt x="5035296" y="1127189"/>
                  <a:pt x="5035296" y="2517648"/>
                </a:cubicBezTo>
                <a:cubicBezTo>
                  <a:pt x="5035296" y="3908107"/>
                  <a:pt x="3908107" y="5035296"/>
                  <a:pt x="2517648" y="5035296"/>
                </a:cubicBezTo>
                <a:cubicBezTo>
                  <a:pt x="1127189" y="5035296"/>
                  <a:pt x="0" y="3908107"/>
                  <a:pt x="0" y="2517648"/>
                </a:cubicBezTo>
                <a:cubicBezTo>
                  <a:pt x="0" y="1127189"/>
                  <a:pt x="1127189" y="0"/>
                  <a:pt x="2517648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ID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AE4E2D-61A5-4530-8A8C-15597E1F4808}"/>
              </a:ext>
            </a:extLst>
          </p:cNvPr>
          <p:cNvGrpSpPr/>
          <p:nvPr userDrawn="1"/>
        </p:nvGrpSpPr>
        <p:grpSpPr>
          <a:xfrm>
            <a:off x="4910618" y="963922"/>
            <a:ext cx="2365128" cy="2365128"/>
            <a:chOff x="3230880" y="563880"/>
            <a:chExt cx="5730240" cy="5730240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B1F962C-27B9-4D39-9DB6-540DCC273973}"/>
                </a:ext>
              </a:extLst>
            </p:cNvPr>
            <p:cNvSpPr/>
            <p:nvPr userDrawn="1"/>
          </p:nvSpPr>
          <p:spPr>
            <a:xfrm>
              <a:off x="3230880" y="563880"/>
              <a:ext cx="5730240" cy="5730240"/>
            </a:xfrm>
            <a:prstGeom prst="arc">
              <a:avLst>
                <a:gd name="adj1" fmla="val 10833613"/>
                <a:gd name="adj2" fmla="val 16214691"/>
              </a:avLst>
            </a:prstGeom>
            <a:ln w="34290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C039DE00-0308-4190-8D7A-246D4DC74D7E}"/>
                </a:ext>
              </a:extLst>
            </p:cNvPr>
            <p:cNvSpPr/>
            <p:nvPr userDrawn="1"/>
          </p:nvSpPr>
          <p:spPr>
            <a:xfrm rot="10800000">
              <a:off x="3230880" y="563880"/>
              <a:ext cx="5730240" cy="5730240"/>
            </a:xfrm>
            <a:prstGeom prst="arc">
              <a:avLst>
                <a:gd name="adj1" fmla="val 10833613"/>
                <a:gd name="adj2" fmla="val 16214691"/>
              </a:avLst>
            </a:prstGeom>
            <a:ln w="34290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6096C-2324-4DBF-B5C4-020D0C4D3349}"/>
              </a:ext>
            </a:extLst>
          </p:cNvPr>
          <p:cNvGrpSpPr/>
          <p:nvPr userDrawn="1"/>
        </p:nvGrpSpPr>
        <p:grpSpPr>
          <a:xfrm>
            <a:off x="4910618" y="963923"/>
            <a:ext cx="2365128" cy="2365128"/>
            <a:chOff x="3230880" y="563881"/>
            <a:chExt cx="5730240" cy="5730240"/>
          </a:xfrm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B840E61-5E18-4289-A9F1-DC05D3A8D8AB}"/>
                </a:ext>
              </a:extLst>
            </p:cNvPr>
            <p:cNvSpPr/>
            <p:nvPr userDrawn="1"/>
          </p:nvSpPr>
          <p:spPr>
            <a:xfrm rot="5400000">
              <a:off x="3230880" y="563881"/>
              <a:ext cx="5730240" cy="5730240"/>
            </a:xfrm>
            <a:prstGeom prst="arc">
              <a:avLst>
                <a:gd name="adj1" fmla="val 13867833"/>
                <a:gd name="adj2" fmla="val 16214691"/>
              </a:avLst>
            </a:prstGeom>
            <a:ln w="5080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1F2735C0-D061-4ED4-9574-4557AAFE19E3}"/>
                </a:ext>
              </a:extLst>
            </p:cNvPr>
            <p:cNvSpPr/>
            <p:nvPr userDrawn="1"/>
          </p:nvSpPr>
          <p:spPr>
            <a:xfrm rot="16200000">
              <a:off x="3230880" y="563881"/>
              <a:ext cx="5730240" cy="5730240"/>
            </a:xfrm>
            <a:prstGeom prst="arc">
              <a:avLst>
                <a:gd name="adj1" fmla="val 13867833"/>
                <a:gd name="adj2" fmla="val 16214691"/>
              </a:avLst>
            </a:prstGeom>
            <a:ln w="5080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95FED-B9E0-4BE6-A441-F04EA821B287}"/>
              </a:ext>
            </a:extLst>
          </p:cNvPr>
          <p:cNvGrpSpPr/>
          <p:nvPr userDrawn="1"/>
        </p:nvGrpSpPr>
        <p:grpSpPr>
          <a:xfrm>
            <a:off x="5133947" y="1345088"/>
            <a:ext cx="1918470" cy="1564696"/>
            <a:chOff x="3743451" y="1514475"/>
            <a:chExt cx="4648074" cy="379095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5E72BC-EAF2-4188-99C3-AE27AE83BA30}"/>
                </a:ext>
              </a:extLst>
            </p:cNvPr>
            <p:cNvSpPr/>
            <p:nvPr userDrawn="1"/>
          </p:nvSpPr>
          <p:spPr>
            <a:xfrm>
              <a:off x="8201025" y="1514475"/>
              <a:ext cx="190500" cy="190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02A510-CADB-42EA-A774-F6FAB3C5EF72}"/>
                </a:ext>
              </a:extLst>
            </p:cNvPr>
            <p:cNvSpPr/>
            <p:nvPr userDrawn="1"/>
          </p:nvSpPr>
          <p:spPr>
            <a:xfrm>
              <a:off x="3743451" y="5114925"/>
              <a:ext cx="190500" cy="190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8811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7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1A3BDF1-CCC4-48B6-BF11-BBE355371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Google Shape;74;p5">
            <a:extLst>
              <a:ext uri="{FF2B5EF4-FFF2-40B4-BE49-F238E27FC236}">
                <a16:creationId xmlns:a16="http://schemas.microsoft.com/office/drawing/2014/main" id="{B077DFCD-682F-43FC-B345-AB78F09BC8DB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FFF">
              <a:alpha val="74000"/>
            </a:srgb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-9899" y="6106510"/>
            <a:ext cx="11827875" cy="698161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39" y="4728"/>
                </a:moveTo>
                <a:cubicBezTo>
                  <a:pt x="1906" y="11937"/>
                  <a:pt x="8131" y="5424"/>
                  <a:pt x="10000" y="0"/>
                </a:cubicBezTo>
                <a:cubicBezTo>
                  <a:pt x="9717" y="4499"/>
                  <a:pt x="9380" y="6181"/>
                  <a:pt x="9398" y="10000"/>
                </a:cubicBezTo>
                <a:lnTo>
                  <a:pt x="1" y="9584"/>
                </a:lnTo>
                <a:cubicBezTo>
                  <a:pt x="-3" y="6510"/>
                  <a:pt x="42" y="7803"/>
                  <a:pt x="39" y="4728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-10132" y="6264167"/>
            <a:ext cx="12173373" cy="539868"/>
          </a:xfrm>
          <a:custGeom>
            <a:avLst/>
            <a:gdLst/>
            <a:ahLst/>
            <a:cxnLst/>
            <a:rect l="l" t="t" r="r" b="b"/>
            <a:pathLst>
              <a:path w="9957026" h="1627955" extrusionOk="0">
                <a:moveTo>
                  <a:pt x="0" y="667675"/>
                </a:moveTo>
                <a:cubicBezTo>
                  <a:pt x="1985366" y="2052123"/>
                  <a:pt x="7482149" y="688583"/>
                  <a:pt x="9957026" y="0"/>
                </a:cubicBezTo>
                <a:cubicBezTo>
                  <a:pt x="9789145" y="615841"/>
                  <a:pt x="9684486" y="947257"/>
                  <a:pt x="9487665" y="1627955"/>
                </a:cubicBezTo>
                <a:lnTo>
                  <a:pt x="11102" y="1627955"/>
                </a:lnTo>
                <a:lnTo>
                  <a:pt x="0" y="66767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5"/>
          <p:cNvSpPr/>
          <p:nvPr/>
        </p:nvSpPr>
        <p:spPr>
          <a:xfrm rot="5400000">
            <a:off x="-9050" y="4606"/>
            <a:ext cx="677105" cy="659009"/>
          </a:xfrm>
          <a:custGeom>
            <a:avLst/>
            <a:gdLst/>
            <a:ahLst/>
            <a:cxnLst/>
            <a:rect l="l" t="t" r="r" b="b"/>
            <a:pathLst>
              <a:path w="898156" h="677010" extrusionOk="0">
                <a:moveTo>
                  <a:pt x="0" y="677009"/>
                </a:moveTo>
                <a:lnTo>
                  <a:pt x="369948" y="0"/>
                </a:lnTo>
                <a:cubicBezTo>
                  <a:pt x="493264" y="225670"/>
                  <a:pt x="678125" y="548055"/>
                  <a:pt x="898156" y="677010"/>
                </a:cubicBezTo>
                <a:lnTo>
                  <a:pt x="0" y="677009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-24240" y="-1"/>
            <a:ext cx="12232256" cy="872360"/>
          </a:xfrm>
          <a:custGeom>
            <a:avLst/>
            <a:gdLst/>
            <a:ahLst/>
            <a:cxnLst/>
            <a:rect l="l" t="t" r="r" b="b"/>
            <a:pathLst>
              <a:path w="9144001" h="1176129" extrusionOk="0">
                <a:moveTo>
                  <a:pt x="1" y="0"/>
                </a:moveTo>
                <a:lnTo>
                  <a:pt x="9144001" y="0"/>
                </a:lnTo>
                <a:lnTo>
                  <a:pt x="9130748" y="1176129"/>
                </a:lnTo>
                <a:cubicBezTo>
                  <a:pt x="7076661" y="380999"/>
                  <a:pt x="5724939" y="367747"/>
                  <a:pt x="0" y="394251"/>
                </a:cubicBezTo>
                <a:cubicBezTo>
                  <a:pt x="0" y="262834"/>
                  <a:pt x="1" y="131417"/>
                  <a:pt x="1" y="0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25000">
                <a:srgbClr val="FFFE67"/>
              </a:gs>
              <a:gs pos="57000">
                <a:srgbClr val="E6AD00"/>
              </a:gs>
              <a:gs pos="97000">
                <a:srgbClr val="FFE8A9"/>
              </a:gs>
              <a:gs pos="100000">
                <a:srgbClr val="FFE8A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-24240" y="1"/>
            <a:ext cx="12232299" cy="1051033"/>
          </a:xfrm>
          <a:custGeom>
            <a:avLst/>
            <a:gdLst/>
            <a:ahLst/>
            <a:cxnLst/>
            <a:rect l="l" t="t" r="r" b="b"/>
            <a:pathLst>
              <a:path w="9147313" h="1657529" extrusionOk="0">
                <a:moveTo>
                  <a:pt x="0" y="0"/>
                </a:moveTo>
                <a:lnTo>
                  <a:pt x="9147313" y="0"/>
                </a:lnTo>
                <a:lnTo>
                  <a:pt x="9147313" y="1657529"/>
                </a:lnTo>
                <a:cubicBezTo>
                  <a:pt x="7636109" y="207634"/>
                  <a:pt x="6540311" y="272420"/>
                  <a:pt x="6299" y="292910"/>
                </a:cubicBezTo>
                <a:cubicBezTo>
                  <a:pt x="5057" y="140726"/>
                  <a:pt x="1242" y="152184"/>
                  <a:pt x="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0" name="Google Shape;80;p5"/>
          <p:cNvSpPr txBox="1">
            <a:spLocks noGrp="1"/>
          </p:cNvSpPr>
          <p:nvPr>
            <p:ph type="dt" idx="10"/>
          </p:nvPr>
        </p:nvSpPr>
        <p:spPr>
          <a:xfrm>
            <a:off x="838200" y="6253311"/>
            <a:ext cx="2743200" cy="46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357C6C0-AABB-4157-AA16-B020FA7876E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81" name="Google Shape;81;p5"/>
          <p:cNvSpPr txBox="1">
            <a:spLocks noGrp="1"/>
          </p:cNvSpPr>
          <p:nvPr>
            <p:ph type="ftr" idx="11"/>
          </p:nvPr>
        </p:nvSpPr>
        <p:spPr>
          <a:xfrm>
            <a:off x="4038600" y="6253311"/>
            <a:ext cx="4114800" cy="46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4" name="Google Shape;84;p5"/>
          <p:cNvSpPr/>
          <p:nvPr/>
        </p:nvSpPr>
        <p:spPr>
          <a:xfrm>
            <a:off x="12514" y="6453352"/>
            <a:ext cx="12196421" cy="210208"/>
          </a:xfrm>
          <a:prstGeom prst="rect">
            <a:avLst/>
          </a:prstGeom>
          <a:gradFill>
            <a:gsLst>
              <a:gs pos="0">
                <a:srgbClr val="FFC000"/>
              </a:gs>
              <a:gs pos="25000">
                <a:srgbClr val="FFFE67"/>
              </a:gs>
              <a:gs pos="57000">
                <a:srgbClr val="E6AD00"/>
              </a:gs>
              <a:gs pos="97000">
                <a:srgbClr val="FFE8A9"/>
              </a:gs>
              <a:gs pos="100000">
                <a:srgbClr val="FFE8A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-1" y="6264166"/>
            <a:ext cx="12236875" cy="589390"/>
          </a:xfrm>
          <a:custGeom>
            <a:avLst/>
            <a:gdLst/>
            <a:ahLst/>
            <a:cxnLst/>
            <a:rect l="l" t="t" r="r" b="b"/>
            <a:pathLst>
              <a:path w="12261114" h="852805" extrusionOk="0">
                <a:moveTo>
                  <a:pt x="0" y="0"/>
                </a:moveTo>
                <a:cubicBezTo>
                  <a:pt x="570055" y="447675"/>
                  <a:pt x="1378234" y="409574"/>
                  <a:pt x="2081639" y="428624"/>
                </a:cubicBezTo>
                <a:lnTo>
                  <a:pt x="12261114" y="438150"/>
                </a:lnTo>
                <a:lnTo>
                  <a:pt x="12261114" y="852805"/>
                </a:lnTo>
                <a:lnTo>
                  <a:pt x="0" y="852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5"/>
          <p:cNvSpPr/>
          <p:nvPr/>
        </p:nvSpPr>
        <p:spPr>
          <a:xfrm rot="5400000">
            <a:off x="-611043" y="3647011"/>
            <a:ext cx="1831980" cy="606580"/>
          </a:xfrm>
          <a:custGeom>
            <a:avLst/>
            <a:gdLst/>
            <a:ahLst/>
            <a:cxnLst/>
            <a:rect l="l" t="t" r="r" b="b"/>
            <a:pathLst>
              <a:path w="2685779" h="813153" extrusionOk="0">
                <a:moveTo>
                  <a:pt x="0" y="813153"/>
                </a:moveTo>
                <a:lnTo>
                  <a:pt x="1342890" y="0"/>
                </a:lnTo>
                <a:cubicBezTo>
                  <a:pt x="1821000" y="596171"/>
                  <a:pt x="2024789" y="562422"/>
                  <a:pt x="2685779" y="813153"/>
                </a:cubicBezTo>
                <a:lnTo>
                  <a:pt x="0" y="813153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9">
            <a:alphaModFix/>
          </a:blip>
          <a:srcRect l="84497" t="12841" b="54140"/>
          <a:stretch/>
        </p:blipFill>
        <p:spPr>
          <a:xfrm>
            <a:off x="0" y="2590800"/>
            <a:ext cx="600711" cy="14691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590550" y="1385934"/>
            <a:ext cx="11287125" cy="461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2"/>
          </p:nvPr>
        </p:nvSpPr>
        <p:spPr>
          <a:xfrm>
            <a:off x="590550" y="657225"/>
            <a:ext cx="908580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605AE9-AB67-42F3-AF5C-4B2DC9638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74;p5">
            <a:extLst>
              <a:ext uri="{FF2B5EF4-FFF2-40B4-BE49-F238E27FC236}">
                <a16:creationId xmlns:a16="http://schemas.microsoft.com/office/drawing/2014/main" id="{9702CFE1-B73F-45A7-9720-019EE75FA672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FFF">
              <a:alpha val="74000"/>
            </a:srgb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C6C0-AABB-4157-AA16-B020FA7876E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143CA-6984-4881-8D47-33321B0DF98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7240DD-8F3A-42F4-8801-EA318AE62E3C}"/>
              </a:ext>
            </a:extLst>
          </p:cNvPr>
          <p:cNvGrpSpPr/>
          <p:nvPr userDrawn="1"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885EA2-1DDD-42D1-A318-68944769A8D3}"/>
                </a:ext>
              </a:extLst>
            </p:cNvPr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A662C7-835A-447F-A2D2-0FF9359567E2}"/>
                </a:ext>
              </a:extLst>
            </p:cNvPr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642790-E399-43F6-989A-006AB15C43B1}"/>
                </a:ext>
              </a:extLst>
            </p:cNvPr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F4087C-AC70-46EA-9B54-82BF16F49D67}"/>
                </a:ext>
              </a:extLst>
            </p:cNvPr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020ACD-F7D6-474E-B9B0-1B91B6BF1767}"/>
                  </a:ext>
                </a:extLst>
              </p:cNvPr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40">
                <a:extLst>
                  <a:ext uri="{FF2B5EF4-FFF2-40B4-BE49-F238E27FC236}">
                    <a16:creationId xmlns:a16="http://schemas.microsoft.com/office/drawing/2014/main" id="{14C9774E-CED4-41EF-ABA5-1418CA6B4472}"/>
                  </a:ext>
                </a:extLst>
              </p:cNvPr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D44D8BED-CB07-4EE1-B045-CA8FFFAF18D8}"/>
                  </a:ext>
                </a:extLst>
              </p:cNvPr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3C51D050-C77F-45D2-A9F8-0A1CCE051CC6}"/>
                  </a:ext>
                </a:extLst>
              </p:cNvPr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26D38343-470C-481D-8EA8-71F4DBA9B18A}"/>
                  </a:ext>
                </a:extLst>
              </p:cNvPr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39">
                <a:extLst>
                  <a:ext uri="{FF2B5EF4-FFF2-40B4-BE49-F238E27FC236}">
                    <a16:creationId xmlns:a16="http://schemas.microsoft.com/office/drawing/2014/main" id="{CB9315E6-FA2C-492E-AA6A-769A50BA6E41}"/>
                  </a:ext>
                </a:extLst>
              </p:cNvPr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9E4AD5D-F312-4E19-A064-E8F56CCB3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A7A56C-B505-4CA9-A89B-A4E1A0EDD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37C8968-3E98-461B-A6D4-7E835DC1C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DA71EF5-8264-475F-B2EF-B0E8859F8803}"/>
                  </a:ext>
                </a:extLst>
              </p:cNvPr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CC8C7C67-AC40-4CCE-8F5E-5B74282F31D8}"/>
                </a:ext>
              </a:extLst>
            </p:cNvPr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7B1F89A9-C7C4-42D6-9336-E2AEA9E232DE}"/>
                </a:ext>
              </a:extLst>
            </p:cNvPr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0E99C626-78DA-4D1F-9435-4B8B65E6CD35}"/>
                </a:ext>
              </a:extLst>
            </p:cNvPr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0">
              <a:extLst>
                <a:ext uri="{FF2B5EF4-FFF2-40B4-BE49-F238E27FC236}">
                  <a16:creationId xmlns:a16="http://schemas.microsoft.com/office/drawing/2014/main" id="{E2793ABF-20AC-4BBB-8D64-253DE7CE51B3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5FB16C-CB60-4700-ACBA-CB1CE7FC5E62}"/>
                </a:ext>
              </a:extLst>
            </p:cNvPr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3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94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bre Franklin Medium"/>
              <a:buNone/>
              <a:defRPr sz="33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357C6C0-AABB-4157-AA16-B020FA7876E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BEE143CA-6984-4881-8D47-33321B0D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9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4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hyperlink" Target="https://www.pinstok.com/id/gambar-awan" TargetMode="External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10" Type="http://schemas.openxmlformats.org/officeDocument/2006/relationships/image" Target="../media/image4.png"/><Relationship Id="rId4" Type="http://schemas.openxmlformats.org/officeDocument/2006/relationships/image" Target="../media/image71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8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slide" Target="slide7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6.xml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slide" Target="slide5.xml"/><Relationship Id="rId4" Type="http://schemas.openxmlformats.org/officeDocument/2006/relationships/image" Target="../media/image26.png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2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41DCF45-1A12-47DD-BF9C-5860BEEB8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7714" y="0"/>
            <a:ext cx="11767457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E631B5-F3A5-4866-9713-EB2F3EE30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2623" r="2706" b="4599"/>
          <a:stretch/>
        </p:blipFill>
        <p:spPr>
          <a:xfrm>
            <a:off x="482321" y="371790"/>
            <a:ext cx="4170066" cy="4622241"/>
          </a:xfrm>
          <a:prstGeom prst="rect">
            <a:avLst/>
          </a:prstGeom>
          <a:effectLst>
            <a:glow rad="101600">
              <a:schemeClr val="bg1">
                <a:alpha val="84000"/>
              </a:schemeClr>
            </a:glow>
          </a:effectLst>
        </p:spPr>
      </p:pic>
      <p:sp>
        <p:nvSpPr>
          <p:cNvPr id="45" name="Freeform 44"/>
          <p:cNvSpPr/>
          <p:nvPr/>
        </p:nvSpPr>
        <p:spPr>
          <a:xfrm>
            <a:off x="272143" y="3721395"/>
            <a:ext cx="11789228" cy="3136606"/>
          </a:xfrm>
          <a:custGeom>
            <a:avLst/>
            <a:gdLst>
              <a:gd name="connsiteX0" fmla="*/ 10340355 w 12191999"/>
              <a:gd name="connsiteY0" fmla="*/ 0 h 4953001"/>
              <a:gd name="connsiteX1" fmla="*/ 11921557 w 12191999"/>
              <a:gd name="connsiteY1" fmla="*/ 298901 h 4953001"/>
              <a:gd name="connsiteX2" fmla="*/ 12191999 w 12191999"/>
              <a:gd name="connsiteY2" fmla="*/ 421557 h 4953001"/>
              <a:gd name="connsiteX3" fmla="*/ 12191999 w 12191999"/>
              <a:gd name="connsiteY3" fmla="*/ 2262552 h 4953001"/>
              <a:gd name="connsiteX4" fmla="*/ 12191999 w 12191999"/>
              <a:gd name="connsiteY4" fmla="*/ 4531443 h 4953001"/>
              <a:gd name="connsiteX5" fmla="*/ 12191999 w 12191999"/>
              <a:gd name="connsiteY5" fmla="*/ 4952999 h 4953001"/>
              <a:gd name="connsiteX6" fmla="*/ 10340399 w 12191999"/>
              <a:gd name="connsiteY6" fmla="*/ 4952999 h 4953001"/>
              <a:gd name="connsiteX7" fmla="*/ 10340355 w 12191999"/>
              <a:gd name="connsiteY7" fmla="*/ 4953000 h 4953001"/>
              <a:gd name="connsiteX8" fmla="*/ 10340328 w 12191999"/>
              <a:gd name="connsiteY8" fmla="*/ 4952999 h 4953001"/>
              <a:gd name="connsiteX9" fmla="*/ 5604870 w 12191999"/>
              <a:gd name="connsiteY9" fmla="*/ 4952999 h 4953001"/>
              <a:gd name="connsiteX10" fmla="*/ 5604809 w 12191999"/>
              <a:gd name="connsiteY10" fmla="*/ 4953001 h 4953001"/>
              <a:gd name="connsiteX11" fmla="*/ 5604748 w 12191999"/>
              <a:gd name="connsiteY11" fmla="*/ 4952999 h 4953001"/>
              <a:gd name="connsiteX12" fmla="*/ 0 w 12191999"/>
              <a:gd name="connsiteY12" fmla="*/ 4952999 h 4953001"/>
              <a:gd name="connsiteX13" fmla="*/ 0 w 12191999"/>
              <a:gd name="connsiteY13" fmla="*/ 4151859 h 4953001"/>
              <a:gd name="connsiteX14" fmla="*/ 0 w 12191999"/>
              <a:gd name="connsiteY14" fmla="*/ 3009899 h 4953001"/>
              <a:gd name="connsiteX15" fmla="*/ 0 w 12191999"/>
              <a:gd name="connsiteY15" fmla="*/ 2773550 h 4953001"/>
              <a:gd name="connsiteX16" fmla="*/ 73056 w 12191999"/>
              <a:gd name="connsiteY16" fmla="*/ 2693371 h 4953001"/>
              <a:gd name="connsiteX17" fmla="*/ 1784350 w 12191999"/>
              <a:gd name="connsiteY17" fmla="*/ 2086708 h 4953001"/>
              <a:gd name="connsiteX18" fmla="*/ 2979029 w 12191999"/>
              <a:gd name="connsiteY18" fmla="*/ 2340572 h 4953001"/>
              <a:gd name="connsiteX19" fmla="*/ 3035542 w 12191999"/>
              <a:gd name="connsiteY19" fmla="*/ 2370916 h 4953001"/>
              <a:gd name="connsiteX20" fmla="*/ 3122083 w 12191999"/>
              <a:gd name="connsiteY20" fmla="*/ 2254650 h 4953001"/>
              <a:gd name="connsiteX21" fmla="*/ 5604809 w 12191999"/>
              <a:gd name="connsiteY21" fmla="*/ 1298331 h 4953001"/>
              <a:gd name="connsiteX22" fmla="*/ 7183460 w 12191999"/>
              <a:gd name="connsiteY22" fmla="*/ 1610411 h 4953001"/>
              <a:gd name="connsiteX23" fmla="*/ 7225764 w 12191999"/>
              <a:gd name="connsiteY23" fmla="*/ 1630884 h 4953001"/>
              <a:gd name="connsiteX24" fmla="*/ 7283786 w 12191999"/>
              <a:gd name="connsiteY24" fmla="*/ 1512535 h 4953001"/>
              <a:gd name="connsiteX25" fmla="*/ 10340355 w 12191999"/>
              <a:gd name="connsiteY25" fmla="*/ 0 h 495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1999" h="4953001">
                <a:moveTo>
                  <a:pt x="10340355" y="0"/>
                </a:moveTo>
                <a:cubicBezTo>
                  <a:pt x="10912877" y="0"/>
                  <a:pt x="11451524" y="108278"/>
                  <a:pt x="11921557" y="298901"/>
                </a:cubicBezTo>
                <a:lnTo>
                  <a:pt x="12191999" y="421557"/>
                </a:lnTo>
                <a:lnTo>
                  <a:pt x="12191999" y="2262552"/>
                </a:lnTo>
                <a:lnTo>
                  <a:pt x="12191999" y="4531443"/>
                </a:lnTo>
                <a:lnTo>
                  <a:pt x="12191999" y="4952999"/>
                </a:lnTo>
                <a:lnTo>
                  <a:pt x="10340399" y="4952999"/>
                </a:lnTo>
                <a:lnTo>
                  <a:pt x="10340355" y="4953000"/>
                </a:lnTo>
                <a:lnTo>
                  <a:pt x="10340328" y="4952999"/>
                </a:lnTo>
                <a:lnTo>
                  <a:pt x="5604870" y="4952999"/>
                </a:lnTo>
                <a:lnTo>
                  <a:pt x="5604809" y="4953001"/>
                </a:lnTo>
                <a:lnTo>
                  <a:pt x="5604748" y="4952999"/>
                </a:lnTo>
                <a:lnTo>
                  <a:pt x="0" y="4952999"/>
                </a:lnTo>
                <a:lnTo>
                  <a:pt x="0" y="4151859"/>
                </a:lnTo>
                <a:lnTo>
                  <a:pt x="0" y="3009899"/>
                </a:lnTo>
                <a:lnTo>
                  <a:pt x="0" y="2773550"/>
                </a:lnTo>
                <a:lnTo>
                  <a:pt x="73056" y="2693371"/>
                </a:lnTo>
                <a:cubicBezTo>
                  <a:pt x="443926" y="2327354"/>
                  <a:pt x="1071989" y="2086708"/>
                  <a:pt x="1784350" y="2086708"/>
                </a:cubicBezTo>
                <a:cubicBezTo>
                  <a:pt x="2229576" y="2086708"/>
                  <a:pt x="2641872" y="2180711"/>
                  <a:pt x="2979029" y="2340572"/>
                </a:cubicBezTo>
                <a:lnTo>
                  <a:pt x="3035542" y="2370916"/>
                </a:lnTo>
                <a:lnTo>
                  <a:pt x="3122083" y="2254650"/>
                </a:lnTo>
                <a:cubicBezTo>
                  <a:pt x="3600214" y="1685023"/>
                  <a:pt x="4532735" y="1298331"/>
                  <a:pt x="5604809" y="1298331"/>
                </a:cubicBezTo>
                <a:cubicBezTo>
                  <a:pt x="6189577" y="1298331"/>
                  <a:pt x="6732825" y="1413380"/>
                  <a:pt x="7183460" y="1610411"/>
                </a:cubicBezTo>
                <a:lnTo>
                  <a:pt x="7225764" y="1630884"/>
                </a:lnTo>
                <a:lnTo>
                  <a:pt x="7283786" y="1512535"/>
                </a:lnTo>
                <a:cubicBezTo>
                  <a:pt x="7787372" y="623681"/>
                  <a:pt x="8966303" y="0"/>
                  <a:pt x="103403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137" y="503026"/>
            <a:ext cx="7437863" cy="30834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Optimalisasi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Teknologi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endidikan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 </a:t>
            </a:r>
            <a: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</a:t>
            </a: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ew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</a:t>
            </a:r>
            <a:r>
              <a:rPr lang="en-US" sz="4400" b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ormal</a:t>
            </a:r>
            <a:r>
              <a:rPr lang="en-US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d-ID" sz="4400" b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Melalui </a:t>
            </a:r>
            <a:r>
              <a:rPr lang="id-ID" sz="4400" b="1" i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  <a:r>
              <a:rPr lang="en-US" sz="4400" b="1" i="1" dirty="0" err="1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lended</a:t>
            </a:r>
            <a:r>
              <a:rPr lang="en-US" sz="4400" b="1" i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d-ID" sz="4400" b="1" i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en-US" sz="4400" b="1" i="1" dirty="0">
                <a:solidFill>
                  <a:schemeClr val="tx1"/>
                </a:solidFill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earning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315957" y="5295482"/>
            <a:ext cx="6953460" cy="884256"/>
          </a:xfrm>
        </p:spPr>
        <p:txBody>
          <a:bodyPr>
            <a:no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d-ID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DISAMPAIKAN PADA: </a:t>
            </a:r>
            <a:br>
              <a:rPr lang="id-ID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d-ID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WEBINAR NASIONAL PGMI UIN SUNAN KALIJAGA YOGYAKARTA, 6 JULI 2020</a:t>
            </a:r>
          </a:p>
        </p:txBody>
      </p:sp>
      <p:sp>
        <p:nvSpPr>
          <p:cNvPr id="9" name="Rectangle 57"/>
          <p:cNvSpPr/>
          <p:nvPr/>
        </p:nvSpPr>
        <p:spPr>
          <a:xfrm>
            <a:off x="3243634" y="-2408"/>
            <a:ext cx="5702565" cy="342900"/>
          </a:xfrm>
          <a:custGeom>
            <a:avLst/>
            <a:gdLst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2860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416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416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8448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69240 w 3081338"/>
              <a:gd name="connsiteY3" fmla="*/ 33782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5908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308133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1717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1717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3274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  <a:gd name="connsiteX0" fmla="*/ 0 w 3081338"/>
              <a:gd name="connsiteY0" fmla="*/ 0 h 342900"/>
              <a:gd name="connsiteX1" fmla="*/ 3081338 w 3081338"/>
              <a:gd name="connsiteY1" fmla="*/ 0 h 342900"/>
              <a:gd name="connsiteX2" fmla="*/ 2807018 w 3081338"/>
              <a:gd name="connsiteY2" fmla="*/ 342900 h 342900"/>
              <a:gd name="connsiteX3" fmla="*/ 279400 w 3081338"/>
              <a:gd name="connsiteY3" fmla="*/ 342900 h 342900"/>
              <a:gd name="connsiteX4" fmla="*/ 0 w 3081338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8" h="342900">
                <a:moveTo>
                  <a:pt x="0" y="0"/>
                </a:moveTo>
                <a:lnTo>
                  <a:pt x="3081338" y="0"/>
                </a:lnTo>
                <a:lnTo>
                  <a:pt x="2807018" y="342900"/>
                </a:lnTo>
                <a:lnTo>
                  <a:pt x="279400" y="3429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5000">
                <a:srgbClr val="0070C0"/>
              </a:gs>
              <a:gs pos="51000">
                <a:srgbClr val="00B0F0"/>
              </a:gs>
              <a:gs pos="87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D378A5E-BD75-41F3-AD7A-C0A49EC9E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5431325"/>
            <a:ext cx="534659" cy="737461"/>
          </a:xfrm>
          <a:prstGeom prst="rect">
            <a:avLst/>
          </a:prstGeom>
          <a:effectLst>
            <a:glow rad="88900">
              <a:schemeClr val="bg1">
                <a:alpha val="83000"/>
              </a:schemeClr>
            </a:glo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126664A-E73E-4F23-BDCF-2EB0720C2C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2293968" y="5352717"/>
            <a:ext cx="829141" cy="854170"/>
          </a:xfrm>
          <a:prstGeom prst="rect">
            <a:avLst/>
          </a:prstGeom>
          <a:effectLst>
            <a:glow rad="88900">
              <a:schemeClr val="bg1">
                <a:alpha val="86000"/>
              </a:schemeClr>
            </a:glow>
          </a:effectLst>
        </p:spPr>
      </p:pic>
      <p:pic>
        <p:nvPicPr>
          <p:cNvPr id="53" name="Picture 2" descr="Logo UIN Sunan Kalijaga Format CDR, PNG HD, AI, EPS, PDF | LogoDud ...">
            <a:extLst>
              <a:ext uri="{FF2B5EF4-FFF2-40B4-BE49-F238E27FC236}">
                <a16:creationId xmlns:a16="http://schemas.microsoft.com/office/drawing/2014/main" id="{6C3588D2-F5C6-462C-8B4F-6066A49B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99" y="5440381"/>
            <a:ext cx="575123" cy="714716"/>
          </a:xfrm>
          <a:prstGeom prst="rect">
            <a:avLst/>
          </a:prstGeom>
          <a:noFill/>
          <a:effectLst>
            <a:glow rad="50800">
              <a:schemeClr val="bg1">
                <a:alpha val="61000"/>
              </a:schemeClr>
            </a:glow>
            <a:outerShdw blurRad="63500" sx="102000" sy="102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E2422-A4DF-4A8B-9689-CE5E48FE4450}"/>
              </a:ext>
            </a:extLst>
          </p:cNvPr>
          <p:cNvGrpSpPr/>
          <p:nvPr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5" name="Rectangle 4"/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40"/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5"/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39"/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bg1"/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1" name="Rectangle 1"/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"/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"/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89D852-2A46-4901-B6A9-3A666BCDAE8C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5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bile search Handheld Devices iPhone Android Google, hand holding ...">
            <a:extLst>
              <a:ext uri="{FF2B5EF4-FFF2-40B4-BE49-F238E27FC236}">
                <a16:creationId xmlns:a16="http://schemas.microsoft.com/office/drawing/2014/main" id="{A1236A0D-3FCF-4A1D-A107-44D21CF5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2" b="99770" l="549" r="94643">
                        <a14:foregroundMark x1="3571" y1="11982" x2="7555" y2="21429"/>
                        <a14:foregroundMark x1="7555" y1="21429" x2="8104" y2="25576"/>
                        <a14:foregroundMark x1="3297" y1="17051" x2="8516" y2="9217"/>
                        <a14:foregroundMark x1="8516" y1="9217" x2="19643" y2="6221"/>
                        <a14:foregroundMark x1="6868" y1="10138" x2="0" y2="13134"/>
                        <a14:foregroundMark x1="0" y1="13134" x2="3846" y2="22811"/>
                        <a14:foregroundMark x1="3846" y1="22811" x2="3846" y2="27650"/>
                        <a14:foregroundMark x1="64423" y1="82719" x2="73214" y2="93779"/>
                        <a14:foregroundMark x1="50962" y1="93548" x2="72802" y2="97926"/>
                        <a14:foregroundMark x1="72802" y1="97926" x2="74176" y2="99078"/>
                        <a14:foregroundMark x1="94190" y1="99559" x2="94643" y2="99770"/>
                        <a14:foregroundMark x1="13736" y1="4147" x2="18132" y2="1382"/>
                        <a14:foregroundMark x1="4509" y1="9951" x2="13736" y2="4147"/>
                        <a14:foregroundMark x1="549" y1="12442" x2="2651" y2="11120"/>
                        <a14:foregroundMark x1="4790" y1="9020" x2="16621" y2="3456"/>
                        <a14:foregroundMark x1="1923" y1="10369" x2="3036" y2="9846"/>
                        <a14:foregroundMark x1="13743" y1="4147" x2="18132" y2="2074"/>
                        <a14:foregroundMark x1="5017" y1="8268" x2="13743" y2="4147"/>
                        <a14:foregroundMark x1="13569" y1="4147" x2="17170" y2="2304"/>
                        <a14:foregroundMark x1="9066" y1="6452" x2="13569" y2="4147"/>
                        <a14:foregroundMark x1="12873" y1="4147" x2="18132" y2="1382"/>
                        <a14:foregroundMark x1="8929" y1="6221" x2="12873" y2="4147"/>
                        <a14:foregroundMark x1="4121" y1="8986" x2="4121" y2="8986"/>
                        <a14:foregroundMark x1="2198" y1="48387" x2="2216" y2="48851"/>
                        <a14:foregroundMark x1="2610" y1="41705" x2="2610" y2="41705"/>
                        <a14:backgroundMark x1="67582" y1="64516" x2="71703" y2="73963"/>
                        <a14:backgroundMark x1="77266" y1="80184" x2="87363" y2="91475"/>
                        <a14:backgroundMark x1="71703" y1="73963" x2="77266" y2="80184"/>
                        <a14:backgroundMark x1="62500" y1="49770" x2="69093" y2="70507"/>
                        <a14:backgroundMark x1="69093" y1="70507" x2="69093" y2="70737"/>
                        <a14:backgroundMark x1="91758" y1="94470" x2="91758" y2="94470"/>
                        <a14:backgroundMark x1="91758" y1="94470" x2="92582" y2="94470"/>
                        <a14:backgroundMark x1="90797" y1="93548" x2="95330" y2="97465"/>
                        <a14:backgroundMark x1="75412" y1="79724" x2="75687" y2="80645"/>
                        <a14:backgroundMark x1="37363" y1="41935" x2="59478" y2="46544"/>
                        <a14:backgroundMark x1="47802" y1="44931" x2="50962" y2="45622"/>
                        <a14:backgroundMark x1="60852" y1="47005" x2="62363" y2="51382"/>
                        <a14:backgroundMark x1="63736" y1="53917" x2="64560" y2="56912"/>
                        <a14:backgroundMark x1="71291" y1="75576" x2="71429" y2="74654"/>
                        <a14:backgroundMark x1="71429" y1="76267" x2="71429" y2="76267"/>
                        <a14:backgroundMark x1="3434" y1="8525" x2="5357" y2="7143"/>
                        <a14:backgroundMark x1="13462" y1="2074" x2="13462" y2="2074"/>
                        <a14:backgroundMark x1="16896" y1="691" x2="16896" y2="691"/>
                        <a14:backgroundMark x1="10852" y1="4147" x2="10852" y2="4147"/>
                        <a14:backgroundMark x1="11676" y1="4147" x2="11676" y2="4147"/>
                        <a14:backgroundMark x1="17995" y1="691" x2="17995" y2="691"/>
                        <a14:backgroundMark x1="19505" y1="0" x2="19505" y2="0"/>
                        <a14:backgroundMark x1="4396" y1="39401" x2="4396" y2="39401"/>
                        <a14:backgroundMark x1="2335" y1="48157" x2="2335" y2="48157"/>
                        <a14:backgroundMark x1="2198" y1="51152" x2="2198" y2="51152"/>
                        <a14:backgroundMark x1="2060" y1="54147" x2="2060" y2="54147"/>
                        <a14:backgroundMark x1="2335" y1="50000" x2="2198" y2="53456"/>
                        <a14:backgroundMark x1="2198" y1="48848" x2="2060" y2="51613"/>
                        <a14:backgroundMark x1="2473" y1="53226" x2="1786" y2="67742"/>
                        <a14:backgroundMark x1="2198" y1="69124" x2="2610" y2="80415"/>
                        <a14:backgroundMark x1="3984" y1="93088" x2="4121" y2="96083"/>
                        <a14:backgroundMark x1="8791" y1="59447" x2="9066" y2="63825"/>
                        <a14:backgroundMark x1="35440" y1="44009" x2="34066" y2="49770"/>
                        <a14:backgroundMark x1="81456" y1="86406" x2="81456" y2="8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3" y="3604437"/>
            <a:ext cx="5117819" cy="30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970E79F-3CCC-4991-88CC-8230C54A572A}"/>
              </a:ext>
            </a:extLst>
          </p:cNvPr>
          <p:cNvGrpSpPr/>
          <p:nvPr/>
        </p:nvGrpSpPr>
        <p:grpSpPr>
          <a:xfrm>
            <a:off x="9865928" y="-247650"/>
            <a:ext cx="2554673" cy="2319503"/>
            <a:chOff x="9637328" y="5019675"/>
            <a:chExt cx="2554673" cy="231950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607D6E-9CC6-41DD-B64D-E6770BEA17B9}"/>
                </a:ext>
              </a:extLst>
            </p:cNvPr>
            <p:cNvSpPr/>
            <p:nvPr/>
          </p:nvSpPr>
          <p:spPr>
            <a:xfrm>
              <a:off x="10058401" y="5019675"/>
              <a:ext cx="2133600" cy="1905000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63F877-B1FF-4F7E-B743-53640070F9CC}"/>
                </a:ext>
              </a:extLst>
            </p:cNvPr>
            <p:cNvSpPr txBox="1"/>
            <p:nvPr/>
          </p:nvSpPr>
          <p:spPr>
            <a:xfrm>
              <a:off x="10086975" y="5552475"/>
              <a:ext cx="15716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/>
                <a:t>Materi adalah RATU, dan Metode adalah RAJA-nya.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5B309E2-B340-42D1-8588-7AB38D0BAE6A}"/>
                </a:ext>
              </a:extLst>
            </p:cNvPr>
            <p:cNvSpPr/>
            <p:nvPr/>
          </p:nvSpPr>
          <p:spPr>
            <a:xfrm>
              <a:off x="9637328" y="5514318"/>
              <a:ext cx="367863" cy="367863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B68E67-C1BE-46F8-95E0-6D872A5ABE56}"/>
                </a:ext>
              </a:extLst>
            </p:cNvPr>
            <p:cNvSpPr/>
            <p:nvPr/>
          </p:nvSpPr>
          <p:spPr>
            <a:xfrm>
              <a:off x="11181364" y="6971315"/>
              <a:ext cx="367863" cy="367863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59886FB-4C5D-4126-8F1F-FC11606309EB}"/>
              </a:ext>
            </a:extLst>
          </p:cNvPr>
          <p:cNvGrpSpPr/>
          <p:nvPr/>
        </p:nvGrpSpPr>
        <p:grpSpPr>
          <a:xfrm>
            <a:off x="2094085" y="1271239"/>
            <a:ext cx="7721601" cy="1302618"/>
            <a:chOff x="3165162" y="1620335"/>
            <a:chExt cx="7721601" cy="113134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36B9DF5-2BBF-4A94-8E8B-0F4E9E46FFAF}"/>
                </a:ext>
              </a:extLst>
            </p:cNvPr>
            <p:cNvSpPr/>
            <p:nvPr/>
          </p:nvSpPr>
          <p:spPr>
            <a:xfrm>
              <a:off x="5854951" y="1688131"/>
              <a:ext cx="5031812" cy="997553"/>
            </a:xfrm>
            <a:custGeom>
              <a:avLst/>
              <a:gdLst>
                <a:gd name="connsiteX0" fmla="*/ 143486 w 860901"/>
                <a:gd name="connsiteY0" fmla="*/ 0 h 4941824"/>
                <a:gd name="connsiteX1" fmla="*/ 717415 w 860901"/>
                <a:gd name="connsiteY1" fmla="*/ 0 h 4941824"/>
                <a:gd name="connsiteX2" fmla="*/ 860901 w 860901"/>
                <a:gd name="connsiteY2" fmla="*/ 143486 h 4941824"/>
                <a:gd name="connsiteX3" fmla="*/ 860901 w 860901"/>
                <a:gd name="connsiteY3" fmla="*/ 4941824 h 4941824"/>
                <a:gd name="connsiteX4" fmla="*/ 860901 w 860901"/>
                <a:gd name="connsiteY4" fmla="*/ 4941824 h 4941824"/>
                <a:gd name="connsiteX5" fmla="*/ 0 w 860901"/>
                <a:gd name="connsiteY5" fmla="*/ 4941824 h 4941824"/>
                <a:gd name="connsiteX6" fmla="*/ 0 w 860901"/>
                <a:gd name="connsiteY6" fmla="*/ 4941824 h 4941824"/>
                <a:gd name="connsiteX7" fmla="*/ 0 w 860901"/>
                <a:gd name="connsiteY7" fmla="*/ 143486 h 4941824"/>
                <a:gd name="connsiteX8" fmla="*/ 143486 w 860901"/>
                <a:gd name="connsiteY8" fmla="*/ 0 h 494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901" h="4941824">
                  <a:moveTo>
                    <a:pt x="860901" y="823654"/>
                  </a:moveTo>
                  <a:lnTo>
                    <a:pt x="860901" y="4118170"/>
                  </a:lnTo>
                  <a:cubicBezTo>
                    <a:pt x="860901" y="4573059"/>
                    <a:pt x="849710" y="4941821"/>
                    <a:pt x="835905" y="4941821"/>
                  </a:cubicBezTo>
                  <a:lnTo>
                    <a:pt x="0" y="4941821"/>
                  </a:lnTo>
                  <a:lnTo>
                    <a:pt x="0" y="4941821"/>
                  </a:lnTo>
                  <a:lnTo>
                    <a:pt x="0" y="3"/>
                  </a:lnTo>
                  <a:lnTo>
                    <a:pt x="0" y="3"/>
                  </a:lnTo>
                  <a:lnTo>
                    <a:pt x="835905" y="3"/>
                  </a:lnTo>
                  <a:cubicBezTo>
                    <a:pt x="849710" y="3"/>
                    <a:pt x="860901" y="368765"/>
                    <a:pt x="860901" y="823654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>
              <a:bevelT w="190500" h="38100"/>
            </a:sp3d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65851" rIns="289676" bIns="165852" numCol="1" spcCol="1270" anchor="ctr" anchorCtr="0">
              <a:noAutofit/>
            </a:bodyPr>
            <a:lstStyle/>
            <a:p>
              <a:pPr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>
                  <a:sym typeface="Wingdings" panose="05000000000000000000" pitchFamily="2" charset="2"/>
                </a:rPr>
                <a:t>Ex. https://support.microsoft.com, education.microsoft.com, spada.kemdikbud.go.id, dst.</a:t>
              </a:r>
              <a:endParaRPr lang="id-ID" sz="2000" kern="120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77923F1-1C93-4E00-9087-81583C55D495}"/>
                </a:ext>
              </a:extLst>
            </p:cNvPr>
            <p:cNvSpPr/>
            <p:nvPr/>
          </p:nvSpPr>
          <p:spPr>
            <a:xfrm>
              <a:off x="3165162" y="1620335"/>
              <a:ext cx="2779776" cy="1131342"/>
            </a:xfrm>
            <a:custGeom>
              <a:avLst/>
              <a:gdLst>
                <a:gd name="connsiteX0" fmla="*/ 0 w 2779776"/>
                <a:gd name="connsiteY0" fmla="*/ 179358 h 1076126"/>
                <a:gd name="connsiteX1" fmla="*/ 179358 w 2779776"/>
                <a:gd name="connsiteY1" fmla="*/ 0 h 1076126"/>
                <a:gd name="connsiteX2" fmla="*/ 2600418 w 2779776"/>
                <a:gd name="connsiteY2" fmla="*/ 0 h 1076126"/>
                <a:gd name="connsiteX3" fmla="*/ 2779776 w 2779776"/>
                <a:gd name="connsiteY3" fmla="*/ 179358 h 1076126"/>
                <a:gd name="connsiteX4" fmla="*/ 2779776 w 2779776"/>
                <a:gd name="connsiteY4" fmla="*/ 896768 h 1076126"/>
                <a:gd name="connsiteX5" fmla="*/ 2600418 w 2779776"/>
                <a:gd name="connsiteY5" fmla="*/ 1076126 h 1076126"/>
                <a:gd name="connsiteX6" fmla="*/ 179358 w 2779776"/>
                <a:gd name="connsiteY6" fmla="*/ 1076126 h 1076126"/>
                <a:gd name="connsiteX7" fmla="*/ 0 w 2779776"/>
                <a:gd name="connsiteY7" fmla="*/ 896768 h 1076126"/>
                <a:gd name="connsiteX8" fmla="*/ 0 w 2779776"/>
                <a:gd name="connsiteY8" fmla="*/ 179358 h 10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776" h="1076126">
                  <a:moveTo>
                    <a:pt x="0" y="179358"/>
                  </a:moveTo>
                  <a:cubicBezTo>
                    <a:pt x="0" y="80301"/>
                    <a:pt x="80301" y="0"/>
                    <a:pt x="179358" y="0"/>
                  </a:cubicBezTo>
                  <a:lnTo>
                    <a:pt x="2600418" y="0"/>
                  </a:lnTo>
                  <a:cubicBezTo>
                    <a:pt x="2699475" y="0"/>
                    <a:pt x="2779776" y="80301"/>
                    <a:pt x="2779776" y="179358"/>
                  </a:cubicBezTo>
                  <a:lnTo>
                    <a:pt x="2779776" y="896768"/>
                  </a:lnTo>
                  <a:cubicBezTo>
                    <a:pt x="2779776" y="995825"/>
                    <a:pt x="2699475" y="1076126"/>
                    <a:pt x="2600418" y="1076126"/>
                  </a:cubicBezTo>
                  <a:lnTo>
                    <a:pt x="179358" y="1076126"/>
                  </a:lnTo>
                  <a:cubicBezTo>
                    <a:pt x="80301" y="1076126"/>
                    <a:pt x="0" y="995825"/>
                    <a:pt x="0" y="896768"/>
                  </a:cubicBezTo>
                  <a:lnTo>
                    <a:pt x="0" y="179358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28732" tIns="90632" rIns="128732" bIns="9063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Open </a:t>
              </a:r>
              <a:br>
                <a:rPr lang="id-ID" sz="2000" kern="1200" dirty="0"/>
              </a:br>
              <a:r>
                <a:rPr lang="id-ID" sz="2000" kern="1200" dirty="0"/>
                <a:t>Learning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6F3CCAB-A1D4-4D2C-847C-2F6DA7C10F5A}"/>
              </a:ext>
            </a:extLst>
          </p:cNvPr>
          <p:cNvGrpSpPr/>
          <p:nvPr/>
        </p:nvGrpSpPr>
        <p:grpSpPr>
          <a:xfrm>
            <a:off x="2724705" y="2701482"/>
            <a:ext cx="7721601" cy="1076126"/>
            <a:chOff x="3165162" y="2805484"/>
            <a:chExt cx="7721601" cy="107612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FF6A0B-3721-4D8C-8E57-0CC2A8691AE2}"/>
                </a:ext>
              </a:extLst>
            </p:cNvPr>
            <p:cNvSpPr/>
            <p:nvPr/>
          </p:nvSpPr>
          <p:spPr>
            <a:xfrm>
              <a:off x="5848799" y="2858352"/>
              <a:ext cx="5037964" cy="981309"/>
            </a:xfrm>
            <a:custGeom>
              <a:avLst/>
              <a:gdLst>
                <a:gd name="connsiteX0" fmla="*/ 143486 w 860901"/>
                <a:gd name="connsiteY0" fmla="*/ 0 h 4941824"/>
                <a:gd name="connsiteX1" fmla="*/ 717415 w 860901"/>
                <a:gd name="connsiteY1" fmla="*/ 0 h 4941824"/>
                <a:gd name="connsiteX2" fmla="*/ 860901 w 860901"/>
                <a:gd name="connsiteY2" fmla="*/ 143486 h 4941824"/>
                <a:gd name="connsiteX3" fmla="*/ 860901 w 860901"/>
                <a:gd name="connsiteY3" fmla="*/ 4941824 h 4941824"/>
                <a:gd name="connsiteX4" fmla="*/ 860901 w 860901"/>
                <a:gd name="connsiteY4" fmla="*/ 4941824 h 4941824"/>
                <a:gd name="connsiteX5" fmla="*/ 0 w 860901"/>
                <a:gd name="connsiteY5" fmla="*/ 4941824 h 4941824"/>
                <a:gd name="connsiteX6" fmla="*/ 0 w 860901"/>
                <a:gd name="connsiteY6" fmla="*/ 4941824 h 4941824"/>
                <a:gd name="connsiteX7" fmla="*/ 0 w 860901"/>
                <a:gd name="connsiteY7" fmla="*/ 143486 h 4941824"/>
                <a:gd name="connsiteX8" fmla="*/ 143486 w 860901"/>
                <a:gd name="connsiteY8" fmla="*/ 0 h 494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901" h="4941824">
                  <a:moveTo>
                    <a:pt x="860901" y="823654"/>
                  </a:moveTo>
                  <a:lnTo>
                    <a:pt x="860901" y="4118170"/>
                  </a:lnTo>
                  <a:cubicBezTo>
                    <a:pt x="860901" y="4573059"/>
                    <a:pt x="849710" y="4941821"/>
                    <a:pt x="835905" y="4941821"/>
                  </a:cubicBezTo>
                  <a:lnTo>
                    <a:pt x="0" y="4941821"/>
                  </a:lnTo>
                  <a:lnTo>
                    <a:pt x="0" y="4941821"/>
                  </a:lnTo>
                  <a:lnTo>
                    <a:pt x="0" y="3"/>
                  </a:lnTo>
                  <a:lnTo>
                    <a:pt x="0" y="3"/>
                  </a:lnTo>
                  <a:lnTo>
                    <a:pt x="835905" y="3"/>
                  </a:lnTo>
                  <a:cubicBezTo>
                    <a:pt x="849710" y="3"/>
                    <a:pt x="860901" y="368765"/>
                    <a:pt x="860901" y="823654"/>
                  </a:cubicBezTo>
                  <a:close/>
                </a:path>
              </a:pathLst>
            </a:custGeom>
            <a:solidFill>
              <a:srgbClr val="FFFFCC">
                <a:alpha val="89804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>
              <a:bevelT w="190500" h="38100"/>
            </a:sp3d>
          </p:spPr>
          <p:style>
            <a:lnRef idx="2">
              <a:schemeClr val="accent5">
                <a:tint val="40000"/>
                <a:alpha val="90000"/>
                <a:hueOff val="-2463918"/>
                <a:satOff val="-4272"/>
                <a:lumOff val="-430"/>
                <a:alphaOff val="0"/>
              </a:schemeClr>
            </a:lnRef>
            <a:fillRef idx="1">
              <a:schemeClr val="accent5">
                <a:tint val="40000"/>
                <a:alpha val="90000"/>
                <a:hueOff val="-2463918"/>
                <a:satOff val="-4272"/>
                <a:lumOff val="-43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2463918"/>
                <a:satOff val="-4272"/>
                <a:lumOff val="-43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65851" rIns="289676" bIns="165852" numCol="1" spcCol="1270" anchor="ctr" anchorCtr="0">
              <a:noAutofit/>
            </a:bodyPr>
            <a:lstStyle/>
            <a:p>
              <a:pPr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>
                  <a:sym typeface="Wingdings" panose="05000000000000000000" pitchFamily="2" charset="2"/>
                </a:rPr>
                <a:t>Ex. Repositori, ePrint, iPusnas, </a:t>
              </a:r>
            </a:p>
            <a:p>
              <a:pPr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>
                  <a:sym typeface="Wingdings" panose="05000000000000000000" pitchFamily="2" charset="2"/>
                </a:rPr>
                <a:t>      </a:t>
              </a:r>
              <a:r>
                <a:rPr lang="id-ID" sz="2000" kern="1200" dirty="0"/>
                <a:t>libgen.is, z-lib.org, ojs, dst.</a:t>
              </a:r>
              <a:endParaRPr lang="id-ID" sz="2000" kern="1200" dirty="0">
                <a:sym typeface="Wingdings" panose="05000000000000000000" pitchFamily="2" charset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B7ED69E-790B-4787-8B80-A54AEE3F60E6}"/>
                </a:ext>
              </a:extLst>
            </p:cNvPr>
            <p:cNvSpPr/>
            <p:nvPr/>
          </p:nvSpPr>
          <p:spPr>
            <a:xfrm>
              <a:off x="3165162" y="2805484"/>
              <a:ext cx="2779776" cy="1076126"/>
            </a:xfrm>
            <a:custGeom>
              <a:avLst/>
              <a:gdLst>
                <a:gd name="connsiteX0" fmla="*/ 0 w 2779776"/>
                <a:gd name="connsiteY0" fmla="*/ 179358 h 1076126"/>
                <a:gd name="connsiteX1" fmla="*/ 179358 w 2779776"/>
                <a:gd name="connsiteY1" fmla="*/ 0 h 1076126"/>
                <a:gd name="connsiteX2" fmla="*/ 2600418 w 2779776"/>
                <a:gd name="connsiteY2" fmla="*/ 0 h 1076126"/>
                <a:gd name="connsiteX3" fmla="*/ 2779776 w 2779776"/>
                <a:gd name="connsiteY3" fmla="*/ 179358 h 1076126"/>
                <a:gd name="connsiteX4" fmla="*/ 2779776 w 2779776"/>
                <a:gd name="connsiteY4" fmla="*/ 896768 h 1076126"/>
                <a:gd name="connsiteX5" fmla="*/ 2600418 w 2779776"/>
                <a:gd name="connsiteY5" fmla="*/ 1076126 h 1076126"/>
                <a:gd name="connsiteX6" fmla="*/ 179358 w 2779776"/>
                <a:gd name="connsiteY6" fmla="*/ 1076126 h 1076126"/>
                <a:gd name="connsiteX7" fmla="*/ 0 w 2779776"/>
                <a:gd name="connsiteY7" fmla="*/ 896768 h 1076126"/>
                <a:gd name="connsiteX8" fmla="*/ 0 w 2779776"/>
                <a:gd name="connsiteY8" fmla="*/ 179358 h 10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776" h="1076126">
                  <a:moveTo>
                    <a:pt x="0" y="179358"/>
                  </a:moveTo>
                  <a:cubicBezTo>
                    <a:pt x="0" y="80301"/>
                    <a:pt x="80301" y="0"/>
                    <a:pt x="179358" y="0"/>
                  </a:cubicBezTo>
                  <a:lnTo>
                    <a:pt x="2600418" y="0"/>
                  </a:lnTo>
                  <a:cubicBezTo>
                    <a:pt x="2699475" y="0"/>
                    <a:pt x="2779776" y="80301"/>
                    <a:pt x="2779776" y="179358"/>
                  </a:cubicBezTo>
                  <a:lnTo>
                    <a:pt x="2779776" y="896768"/>
                  </a:lnTo>
                  <a:cubicBezTo>
                    <a:pt x="2779776" y="995825"/>
                    <a:pt x="2699475" y="1076126"/>
                    <a:pt x="2600418" y="1076126"/>
                  </a:cubicBezTo>
                  <a:lnTo>
                    <a:pt x="179358" y="1076126"/>
                  </a:lnTo>
                  <a:cubicBezTo>
                    <a:pt x="80301" y="1076126"/>
                    <a:pt x="0" y="995825"/>
                    <a:pt x="0" y="896768"/>
                  </a:cubicBezTo>
                  <a:lnTo>
                    <a:pt x="0" y="17935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8732" tIns="90632" rIns="128732" bIns="9063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>
                  <a:sym typeface="Wingdings" panose="05000000000000000000" pitchFamily="2" charset="2"/>
                </a:rPr>
                <a:t>Digital Library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6F11AE-0A1E-4BFD-849D-7DA22B05AB27}"/>
              </a:ext>
            </a:extLst>
          </p:cNvPr>
          <p:cNvGrpSpPr/>
          <p:nvPr/>
        </p:nvGrpSpPr>
        <p:grpSpPr>
          <a:xfrm>
            <a:off x="3491961" y="3905110"/>
            <a:ext cx="7831713" cy="1076126"/>
            <a:chOff x="3165162" y="3935417"/>
            <a:chExt cx="7831713" cy="107612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1C05AFA-9A3E-4650-9FC2-1F4BFB124BEA}"/>
                </a:ext>
              </a:extLst>
            </p:cNvPr>
            <p:cNvSpPr/>
            <p:nvPr/>
          </p:nvSpPr>
          <p:spPr>
            <a:xfrm>
              <a:off x="5862128" y="3977838"/>
              <a:ext cx="5134747" cy="981307"/>
            </a:xfrm>
            <a:custGeom>
              <a:avLst/>
              <a:gdLst>
                <a:gd name="connsiteX0" fmla="*/ 143486 w 860901"/>
                <a:gd name="connsiteY0" fmla="*/ 0 h 4941824"/>
                <a:gd name="connsiteX1" fmla="*/ 717415 w 860901"/>
                <a:gd name="connsiteY1" fmla="*/ 0 h 4941824"/>
                <a:gd name="connsiteX2" fmla="*/ 860901 w 860901"/>
                <a:gd name="connsiteY2" fmla="*/ 143486 h 4941824"/>
                <a:gd name="connsiteX3" fmla="*/ 860901 w 860901"/>
                <a:gd name="connsiteY3" fmla="*/ 4941824 h 4941824"/>
                <a:gd name="connsiteX4" fmla="*/ 860901 w 860901"/>
                <a:gd name="connsiteY4" fmla="*/ 4941824 h 4941824"/>
                <a:gd name="connsiteX5" fmla="*/ 0 w 860901"/>
                <a:gd name="connsiteY5" fmla="*/ 4941824 h 4941824"/>
                <a:gd name="connsiteX6" fmla="*/ 0 w 860901"/>
                <a:gd name="connsiteY6" fmla="*/ 4941824 h 4941824"/>
                <a:gd name="connsiteX7" fmla="*/ 0 w 860901"/>
                <a:gd name="connsiteY7" fmla="*/ 143486 h 4941824"/>
                <a:gd name="connsiteX8" fmla="*/ 143486 w 860901"/>
                <a:gd name="connsiteY8" fmla="*/ 0 h 494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901" h="4941824">
                  <a:moveTo>
                    <a:pt x="860901" y="823654"/>
                  </a:moveTo>
                  <a:lnTo>
                    <a:pt x="860901" y="4118170"/>
                  </a:lnTo>
                  <a:cubicBezTo>
                    <a:pt x="860901" y="4573059"/>
                    <a:pt x="849710" y="4941821"/>
                    <a:pt x="835905" y="4941821"/>
                  </a:cubicBezTo>
                  <a:lnTo>
                    <a:pt x="0" y="4941821"/>
                  </a:lnTo>
                  <a:lnTo>
                    <a:pt x="0" y="4941821"/>
                  </a:lnTo>
                  <a:lnTo>
                    <a:pt x="0" y="3"/>
                  </a:lnTo>
                  <a:lnTo>
                    <a:pt x="0" y="3"/>
                  </a:lnTo>
                  <a:lnTo>
                    <a:pt x="835905" y="3"/>
                  </a:lnTo>
                  <a:cubicBezTo>
                    <a:pt x="849710" y="3"/>
                    <a:pt x="860901" y="368765"/>
                    <a:pt x="860901" y="823654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>
              <a:bevelT w="190500" h="38100"/>
            </a:sp3d>
          </p:spPr>
          <p:style>
            <a:lnRef idx="2">
              <a:schemeClr val="accent5">
                <a:tint val="40000"/>
                <a:alpha val="90000"/>
                <a:hueOff val="-4927837"/>
                <a:satOff val="-8544"/>
                <a:lumOff val="-859"/>
                <a:alphaOff val="0"/>
              </a:schemeClr>
            </a:lnRef>
            <a:fillRef idx="1">
              <a:schemeClr val="accent5">
                <a:tint val="40000"/>
                <a:alpha val="90000"/>
                <a:hueOff val="-4927837"/>
                <a:satOff val="-8544"/>
                <a:lumOff val="-85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4927837"/>
                <a:satOff val="-8544"/>
                <a:lumOff val="-85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65851" rIns="289676" bIns="165852" numCol="1" spcCol="1270" anchor="ctr" anchorCtr="0">
              <a:noAutofit/>
            </a:bodyPr>
            <a:lstStyle/>
            <a:p>
              <a:pPr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/>
                <a:t>Ex. Moraref, neliti, google scholar, </a:t>
              </a:r>
              <a:br>
                <a:rPr lang="id-ID" sz="2000" kern="1200" dirty="0"/>
              </a:br>
              <a:r>
                <a:rPr lang="id-ID" sz="2000" kern="1200" dirty="0"/>
                <a:t>      doaj, sciencedirect.com, </a:t>
              </a:r>
            </a:p>
            <a:p>
              <a:pPr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/>
                <a:t>      http://e-resources.perpusnas.go.id,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926C494-0127-4E40-8B25-0B3E880C0B72}"/>
                </a:ext>
              </a:extLst>
            </p:cNvPr>
            <p:cNvSpPr/>
            <p:nvPr/>
          </p:nvSpPr>
          <p:spPr>
            <a:xfrm>
              <a:off x="3165162" y="3935417"/>
              <a:ext cx="2779776" cy="1076126"/>
            </a:xfrm>
            <a:custGeom>
              <a:avLst/>
              <a:gdLst>
                <a:gd name="connsiteX0" fmla="*/ 0 w 2779776"/>
                <a:gd name="connsiteY0" fmla="*/ 179358 h 1076126"/>
                <a:gd name="connsiteX1" fmla="*/ 179358 w 2779776"/>
                <a:gd name="connsiteY1" fmla="*/ 0 h 1076126"/>
                <a:gd name="connsiteX2" fmla="*/ 2600418 w 2779776"/>
                <a:gd name="connsiteY2" fmla="*/ 0 h 1076126"/>
                <a:gd name="connsiteX3" fmla="*/ 2779776 w 2779776"/>
                <a:gd name="connsiteY3" fmla="*/ 179358 h 1076126"/>
                <a:gd name="connsiteX4" fmla="*/ 2779776 w 2779776"/>
                <a:gd name="connsiteY4" fmla="*/ 896768 h 1076126"/>
                <a:gd name="connsiteX5" fmla="*/ 2600418 w 2779776"/>
                <a:gd name="connsiteY5" fmla="*/ 1076126 h 1076126"/>
                <a:gd name="connsiteX6" fmla="*/ 179358 w 2779776"/>
                <a:gd name="connsiteY6" fmla="*/ 1076126 h 1076126"/>
                <a:gd name="connsiteX7" fmla="*/ 0 w 2779776"/>
                <a:gd name="connsiteY7" fmla="*/ 896768 h 1076126"/>
                <a:gd name="connsiteX8" fmla="*/ 0 w 2779776"/>
                <a:gd name="connsiteY8" fmla="*/ 179358 h 10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776" h="1076126">
                  <a:moveTo>
                    <a:pt x="0" y="179358"/>
                  </a:moveTo>
                  <a:cubicBezTo>
                    <a:pt x="0" y="80301"/>
                    <a:pt x="80301" y="0"/>
                    <a:pt x="179358" y="0"/>
                  </a:cubicBezTo>
                  <a:lnTo>
                    <a:pt x="2600418" y="0"/>
                  </a:lnTo>
                  <a:cubicBezTo>
                    <a:pt x="2699475" y="0"/>
                    <a:pt x="2779776" y="80301"/>
                    <a:pt x="2779776" y="179358"/>
                  </a:cubicBezTo>
                  <a:lnTo>
                    <a:pt x="2779776" y="896768"/>
                  </a:lnTo>
                  <a:cubicBezTo>
                    <a:pt x="2779776" y="995825"/>
                    <a:pt x="2699475" y="1076126"/>
                    <a:pt x="2600418" y="1076126"/>
                  </a:cubicBezTo>
                  <a:lnTo>
                    <a:pt x="179358" y="1076126"/>
                  </a:lnTo>
                  <a:cubicBezTo>
                    <a:pt x="80301" y="1076126"/>
                    <a:pt x="0" y="995825"/>
                    <a:pt x="0" y="896768"/>
                  </a:cubicBezTo>
                  <a:lnTo>
                    <a:pt x="0" y="179358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28732" tIns="90632" rIns="128732" bIns="9063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>
                  <a:sym typeface="Wingdings" panose="05000000000000000000" pitchFamily="2" charset="2"/>
                </a:rPr>
                <a:t>Database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EF11B2-0393-49DA-88DB-858A01C6C440}"/>
              </a:ext>
            </a:extLst>
          </p:cNvPr>
          <p:cNvGrpSpPr/>
          <p:nvPr/>
        </p:nvGrpSpPr>
        <p:grpSpPr>
          <a:xfrm>
            <a:off x="4038499" y="5107511"/>
            <a:ext cx="7657316" cy="1076126"/>
            <a:chOff x="3165162" y="5065350"/>
            <a:chExt cx="7657316" cy="107612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5A2C1E-FBE3-4D0E-8918-3BCA7B1612F0}"/>
                </a:ext>
              </a:extLst>
            </p:cNvPr>
            <p:cNvSpPr/>
            <p:nvPr/>
          </p:nvSpPr>
          <p:spPr>
            <a:xfrm>
              <a:off x="5862000" y="5109703"/>
              <a:ext cx="4960478" cy="959004"/>
            </a:xfrm>
            <a:custGeom>
              <a:avLst/>
              <a:gdLst>
                <a:gd name="connsiteX0" fmla="*/ 143486 w 860901"/>
                <a:gd name="connsiteY0" fmla="*/ 0 h 4941824"/>
                <a:gd name="connsiteX1" fmla="*/ 717415 w 860901"/>
                <a:gd name="connsiteY1" fmla="*/ 0 h 4941824"/>
                <a:gd name="connsiteX2" fmla="*/ 860901 w 860901"/>
                <a:gd name="connsiteY2" fmla="*/ 143486 h 4941824"/>
                <a:gd name="connsiteX3" fmla="*/ 860901 w 860901"/>
                <a:gd name="connsiteY3" fmla="*/ 4941824 h 4941824"/>
                <a:gd name="connsiteX4" fmla="*/ 860901 w 860901"/>
                <a:gd name="connsiteY4" fmla="*/ 4941824 h 4941824"/>
                <a:gd name="connsiteX5" fmla="*/ 0 w 860901"/>
                <a:gd name="connsiteY5" fmla="*/ 4941824 h 4941824"/>
                <a:gd name="connsiteX6" fmla="*/ 0 w 860901"/>
                <a:gd name="connsiteY6" fmla="*/ 4941824 h 4941824"/>
                <a:gd name="connsiteX7" fmla="*/ 0 w 860901"/>
                <a:gd name="connsiteY7" fmla="*/ 143486 h 4941824"/>
                <a:gd name="connsiteX8" fmla="*/ 143486 w 860901"/>
                <a:gd name="connsiteY8" fmla="*/ 0 h 494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901" h="4941824">
                  <a:moveTo>
                    <a:pt x="860901" y="823654"/>
                  </a:moveTo>
                  <a:lnTo>
                    <a:pt x="860901" y="4118170"/>
                  </a:lnTo>
                  <a:cubicBezTo>
                    <a:pt x="860901" y="4573059"/>
                    <a:pt x="849710" y="4941821"/>
                    <a:pt x="835905" y="4941821"/>
                  </a:cubicBezTo>
                  <a:lnTo>
                    <a:pt x="0" y="4941821"/>
                  </a:lnTo>
                  <a:lnTo>
                    <a:pt x="0" y="4941821"/>
                  </a:lnTo>
                  <a:lnTo>
                    <a:pt x="0" y="3"/>
                  </a:lnTo>
                  <a:lnTo>
                    <a:pt x="0" y="3"/>
                  </a:lnTo>
                  <a:lnTo>
                    <a:pt x="835905" y="3"/>
                  </a:lnTo>
                  <a:cubicBezTo>
                    <a:pt x="849710" y="3"/>
                    <a:pt x="860901" y="368765"/>
                    <a:pt x="860901" y="823654"/>
                  </a:cubicBez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>
              <a:bevelT w="190500" h="38100"/>
            </a:sp3d>
          </p:spPr>
          <p:style>
            <a:lnRef idx="2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65851" rIns="289676" bIns="165852" numCol="1" spcCol="1270" anchor="ctr" anchorCtr="0">
              <a:noAutofit/>
            </a:bodyPr>
            <a:lstStyle/>
            <a:p>
              <a:pPr lvl="1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d-ID" sz="2000" kern="1200" dirty="0"/>
                <a:t>Researchgate, Youtube, Slideshare, Mendeley, dst.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780552C-EC52-4B34-960B-9D8EBA8BFCA0}"/>
                </a:ext>
              </a:extLst>
            </p:cNvPr>
            <p:cNvSpPr/>
            <p:nvPr/>
          </p:nvSpPr>
          <p:spPr>
            <a:xfrm>
              <a:off x="3165162" y="5065350"/>
              <a:ext cx="2779776" cy="1076126"/>
            </a:xfrm>
            <a:custGeom>
              <a:avLst/>
              <a:gdLst>
                <a:gd name="connsiteX0" fmla="*/ 0 w 2779776"/>
                <a:gd name="connsiteY0" fmla="*/ 179358 h 1076126"/>
                <a:gd name="connsiteX1" fmla="*/ 179358 w 2779776"/>
                <a:gd name="connsiteY1" fmla="*/ 0 h 1076126"/>
                <a:gd name="connsiteX2" fmla="*/ 2600418 w 2779776"/>
                <a:gd name="connsiteY2" fmla="*/ 0 h 1076126"/>
                <a:gd name="connsiteX3" fmla="*/ 2779776 w 2779776"/>
                <a:gd name="connsiteY3" fmla="*/ 179358 h 1076126"/>
                <a:gd name="connsiteX4" fmla="*/ 2779776 w 2779776"/>
                <a:gd name="connsiteY4" fmla="*/ 896768 h 1076126"/>
                <a:gd name="connsiteX5" fmla="*/ 2600418 w 2779776"/>
                <a:gd name="connsiteY5" fmla="*/ 1076126 h 1076126"/>
                <a:gd name="connsiteX6" fmla="*/ 179358 w 2779776"/>
                <a:gd name="connsiteY6" fmla="*/ 1076126 h 1076126"/>
                <a:gd name="connsiteX7" fmla="*/ 0 w 2779776"/>
                <a:gd name="connsiteY7" fmla="*/ 896768 h 1076126"/>
                <a:gd name="connsiteX8" fmla="*/ 0 w 2779776"/>
                <a:gd name="connsiteY8" fmla="*/ 179358 h 10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776" h="1076126">
                  <a:moveTo>
                    <a:pt x="0" y="179358"/>
                  </a:moveTo>
                  <a:cubicBezTo>
                    <a:pt x="0" y="80301"/>
                    <a:pt x="80301" y="0"/>
                    <a:pt x="179358" y="0"/>
                  </a:cubicBezTo>
                  <a:lnTo>
                    <a:pt x="2600418" y="0"/>
                  </a:lnTo>
                  <a:cubicBezTo>
                    <a:pt x="2699475" y="0"/>
                    <a:pt x="2779776" y="80301"/>
                    <a:pt x="2779776" y="179358"/>
                  </a:cubicBezTo>
                  <a:lnTo>
                    <a:pt x="2779776" y="896768"/>
                  </a:lnTo>
                  <a:cubicBezTo>
                    <a:pt x="2779776" y="995825"/>
                    <a:pt x="2699475" y="1076126"/>
                    <a:pt x="2600418" y="1076126"/>
                  </a:cubicBezTo>
                  <a:lnTo>
                    <a:pt x="179358" y="1076126"/>
                  </a:lnTo>
                  <a:cubicBezTo>
                    <a:pt x="80301" y="1076126"/>
                    <a:pt x="0" y="995825"/>
                    <a:pt x="0" y="896768"/>
                  </a:cubicBezTo>
                  <a:lnTo>
                    <a:pt x="0" y="179358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8732" tIns="90632" rIns="128732" bIns="90632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Media Sosial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E164C80-30DD-40C1-AC7A-EB19DDA17662}"/>
              </a:ext>
            </a:extLst>
          </p:cNvPr>
          <p:cNvSpPr/>
          <p:nvPr/>
        </p:nvSpPr>
        <p:spPr>
          <a:xfrm>
            <a:off x="727061" y="437214"/>
            <a:ext cx="6981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>
                <a:latin typeface="Arial" panose="020B0604020202020204" pitchFamily="34" charset="0"/>
                <a:cs typeface="Arial" panose="020B0604020202020204" pitchFamily="34" charset="0"/>
              </a:rPr>
              <a:t>BONUS: Sumber Belajar Gratis</a:t>
            </a:r>
            <a:endParaRPr lang="id-ID" sz="3600" b="1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DE2339-C16C-4022-B754-119919864684}"/>
              </a:ext>
            </a:extLst>
          </p:cNvPr>
          <p:cNvGrpSpPr/>
          <p:nvPr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0CED18E-F07A-4CD3-A6F8-C486BD3F9EDD}"/>
                </a:ext>
              </a:extLst>
            </p:cNvPr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113AEC-5A62-4E22-9404-31F6AF0BBB0A}"/>
                </a:ext>
              </a:extLst>
            </p:cNvPr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222031-34E5-4287-9055-FF37339DA23E}"/>
                </a:ext>
              </a:extLst>
            </p:cNvPr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228EED-5854-4B34-A279-0BF551150290}"/>
                </a:ext>
              </a:extLst>
            </p:cNvPr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69FF5C6-45D6-4198-9C30-7820D55FD67F}"/>
                  </a:ext>
                </a:extLst>
              </p:cNvPr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40">
                <a:extLst>
                  <a:ext uri="{FF2B5EF4-FFF2-40B4-BE49-F238E27FC236}">
                    <a16:creationId xmlns:a16="http://schemas.microsoft.com/office/drawing/2014/main" id="{3FDA868D-A2ED-451B-9F01-11BCF78854C2}"/>
                  </a:ext>
                </a:extLst>
              </p:cNvPr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15">
                <a:extLst>
                  <a:ext uri="{FF2B5EF4-FFF2-40B4-BE49-F238E27FC236}">
                    <a16:creationId xmlns:a16="http://schemas.microsoft.com/office/drawing/2014/main" id="{EF5673CB-D410-48AA-8D8F-41CD1C54923F}"/>
                  </a:ext>
                </a:extLst>
              </p:cNvPr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">
                <a:extLst>
                  <a:ext uri="{FF2B5EF4-FFF2-40B4-BE49-F238E27FC236}">
                    <a16:creationId xmlns:a16="http://schemas.microsoft.com/office/drawing/2014/main" id="{34E5A485-7ACE-4936-A47E-F67A8BCDC022}"/>
                  </a:ext>
                </a:extLst>
              </p:cNvPr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id="{84B2EB69-6B61-404D-B166-D6E6651AE41C}"/>
                  </a:ext>
                </a:extLst>
              </p:cNvPr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39">
                <a:extLst>
                  <a:ext uri="{FF2B5EF4-FFF2-40B4-BE49-F238E27FC236}">
                    <a16:creationId xmlns:a16="http://schemas.microsoft.com/office/drawing/2014/main" id="{1B238F81-4D9C-42EF-99B4-E4A2E7B9EA1F}"/>
                  </a:ext>
                </a:extLst>
              </p:cNvPr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2BE30C3-EB93-4D30-80BF-2BF38F200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17C7D05E-371A-4B32-A018-64E140AEC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A83673E-BB29-47C0-9DE8-593103EC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86A538C-2A5C-4C4E-890A-F214F25741AC}"/>
                  </a:ext>
                </a:extLst>
              </p:cNvPr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bg1"/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52" name="Rectangle 1">
              <a:extLst>
                <a:ext uri="{FF2B5EF4-FFF2-40B4-BE49-F238E27FC236}">
                  <a16:creationId xmlns:a16="http://schemas.microsoft.com/office/drawing/2014/main" id="{81031F1A-A89C-4303-97B3-34CD564CA969}"/>
                </a:ext>
              </a:extLst>
            </p:cNvPr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id="{9F78243E-970C-4D18-894B-5EE42DF037A4}"/>
                </a:ext>
              </a:extLst>
            </p:cNvPr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1">
              <a:extLst>
                <a:ext uri="{FF2B5EF4-FFF2-40B4-BE49-F238E27FC236}">
                  <a16:creationId xmlns:a16="http://schemas.microsoft.com/office/drawing/2014/main" id="{A7EA4A95-A822-4F78-8B99-B8FCF7F560C3}"/>
                </a:ext>
              </a:extLst>
            </p:cNvPr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30">
              <a:extLst>
                <a:ext uri="{FF2B5EF4-FFF2-40B4-BE49-F238E27FC236}">
                  <a16:creationId xmlns:a16="http://schemas.microsoft.com/office/drawing/2014/main" id="{3E12FFA9-73CC-47C5-B155-7BC51C76EF81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5665446-E725-488B-A002-CC62D7A06F57}"/>
                </a:ext>
              </a:extLst>
            </p:cNvPr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3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3E8C6BE-B38D-4276-9AA5-F0B734DA5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4964" b="-455"/>
          <a:stretch/>
        </p:blipFill>
        <p:spPr>
          <a:xfrm flipH="1">
            <a:off x="225285" y="167666"/>
            <a:ext cx="7200007" cy="42809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E253996-3FD5-41CF-B0AF-1F89C90A5254}"/>
              </a:ext>
            </a:extLst>
          </p:cNvPr>
          <p:cNvSpPr/>
          <p:nvPr/>
        </p:nvSpPr>
        <p:spPr>
          <a:xfrm>
            <a:off x="0" y="107845"/>
            <a:ext cx="11900452" cy="4403835"/>
          </a:xfrm>
          <a:prstGeom prst="rect">
            <a:avLst/>
          </a:prstGeom>
          <a:gradFill flip="none" rotWithShape="1">
            <a:gsLst>
              <a:gs pos="27000">
                <a:schemeClr val="bg1">
                  <a:alpha val="0"/>
                </a:schemeClr>
              </a:gs>
              <a:gs pos="0">
                <a:schemeClr val="tx1">
                  <a:lumMod val="85000"/>
                  <a:lumOff val="15000"/>
                  <a:alpha val="47000"/>
                </a:schemeClr>
              </a:gs>
              <a:gs pos="58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F54CACFF-50B8-4975-96E1-015B5631353A}"/>
              </a:ext>
            </a:extLst>
          </p:cNvPr>
          <p:cNvSpPr/>
          <p:nvPr/>
        </p:nvSpPr>
        <p:spPr>
          <a:xfrm>
            <a:off x="0" y="1944414"/>
            <a:ext cx="12191999" cy="4913585"/>
          </a:xfrm>
          <a:custGeom>
            <a:avLst/>
            <a:gdLst>
              <a:gd name="connsiteX0" fmla="*/ 10340355 w 12191999"/>
              <a:gd name="connsiteY0" fmla="*/ 0 h 4953001"/>
              <a:gd name="connsiteX1" fmla="*/ 11921557 w 12191999"/>
              <a:gd name="connsiteY1" fmla="*/ 298901 h 4953001"/>
              <a:gd name="connsiteX2" fmla="*/ 12191999 w 12191999"/>
              <a:gd name="connsiteY2" fmla="*/ 421557 h 4953001"/>
              <a:gd name="connsiteX3" fmla="*/ 12191999 w 12191999"/>
              <a:gd name="connsiteY3" fmla="*/ 2262552 h 4953001"/>
              <a:gd name="connsiteX4" fmla="*/ 12191999 w 12191999"/>
              <a:gd name="connsiteY4" fmla="*/ 4531443 h 4953001"/>
              <a:gd name="connsiteX5" fmla="*/ 12191999 w 12191999"/>
              <a:gd name="connsiteY5" fmla="*/ 4952999 h 4953001"/>
              <a:gd name="connsiteX6" fmla="*/ 10340399 w 12191999"/>
              <a:gd name="connsiteY6" fmla="*/ 4952999 h 4953001"/>
              <a:gd name="connsiteX7" fmla="*/ 10340355 w 12191999"/>
              <a:gd name="connsiteY7" fmla="*/ 4953000 h 4953001"/>
              <a:gd name="connsiteX8" fmla="*/ 10340328 w 12191999"/>
              <a:gd name="connsiteY8" fmla="*/ 4952999 h 4953001"/>
              <a:gd name="connsiteX9" fmla="*/ 5604870 w 12191999"/>
              <a:gd name="connsiteY9" fmla="*/ 4952999 h 4953001"/>
              <a:gd name="connsiteX10" fmla="*/ 5604809 w 12191999"/>
              <a:gd name="connsiteY10" fmla="*/ 4953001 h 4953001"/>
              <a:gd name="connsiteX11" fmla="*/ 5604748 w 12191999"/>
              <a:gd name="connsiteY11" fmla="*/ 4952999 h 4953001"/>
              <a:gd name="connsiteX12" fmla="*/ 0 w 12191999"/>
              <a:gd name="connsiteY12" fmla="*/ 4952999 h 4953001"/>
              <a:gd name="connsiteX13" fmla="*/ 0 w 12191999"/>
              <a:gd name="connsiteY13" fmla="*/ 4151859 h 4953001"/>
              <a:gd name="connsiteX14" fmla="*/ 0 w 12191999"/>
              <a:gd name="connsiteY14" fmla="*/ 3009899 h 4953001"/>
              <a:gd name="connsiteX15" fmla="*/ 0 w 12191999"/>
              <a:gd name="connsiteY15" fmla="*/ 2773550 h 4953001"/>
              <a:gd name="connsiteX16" fmla="*/ 73056 w 12191999"/>
              <a:gd name="connsiteY16" fmla="*/ 2693371 h 4953001"/>
              <a:gd name="connsiteX17" fmla="*/ 1784350 w 12191999"/>
              <a:gd name="connsiteY17" fmla="*/ 2086708 h 4953001"/>
              <a:gd name="connsiteX18" fmla="*/ 2979029 w 12191999"/>
              <a:gd name="connsiteY18" fmla="*/ 2340572 h 4953001"/>
              <a:gd name="connsiteX19" fmla="*/ 3035542 w 12191999"/>
              <a:gd name="connsiteY19" fmla="*/ 2370916 h 4953001"/>
              <a:gd name="connsiteX20" fmla="*/ 3122083 w 12191999"/>
              <a:gd name="connsiteY20" fmla="*/ 2254650 h 4953001"/>
              <a:gd name="connsiteX21" fmla="*/ 5604809 w 12191999"/>
              <a:gd name="connsiteY21" fmla="*/ 1298331 h 4953001"/>
              <a:gd name="connsiteX22" fmla="*/ 7183460 w 12191999"/>
              <a:gd name="connsiteY22" fmla="*/ 1610411 h 4953001"/>
              <a:gd name="connsiteX23" fmla="*/ 7225764 w 12191999"/>
              <a:gd name="connsiteY23" fmla="*/ 1630884 h 4953001"/>
              <a:gd name="connsiteX24" fmla="*/ 7283786 w 12191999"/>
              <a:gd name="connsiteY24" fmla="*/ 1512535 h 4953001"/>
              <a:gd name="connsiteX25" fmla="*/ 10340355 w 12191999"/>
              <a:gd name="connsiteY25" fmla="*/ 0 h 495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1999" h="4953001">
                <a:moveTo>
                  <a:pt x="10340355" y="0"/>
                </a:moveTo>
                <a:cubicBezTo>
                  <a:pt x="10912877" y="0"/>
                  <a:pt x="11451524" y="108278"/>
                  <a:pt x="11921557" y="298901"/>
                </a:cubicBezTo>
                <a:lnTo>
                  <a:pt x="12191999" y="421557"/>
                </a:lnTo>
                <a:lnTo>
                  <a:pt x="12191999" y="2262552"/>
                </a:lnTo>
                <a:lnTo>
                  <a:pt x="12191999" y="4531443"/>
                </a:lnTo>
                <a:lnTo>
                  <a:pt x="12191999" y="4952999"/>
                </a:lnTo>
                <a:lnTo>
                  <a:pt x="10340399" y="4952999"/>
                </a:lnTo>
                <a:lnTo>
                  <a:pt x="10340355" y="4953000"/>
                </a:lnTo>
                <a:lnTo>
                  <a:pt x="10340328" y="4952999"/>
                </a:lnTo>
                <a:lnTo>
                  <a:pt x="5604870" y="4952999"/>
                </a:lnTo>
                <a:lnTo>
                  <a:pt x="5604809" y="4953001"/>
                </a:lnTo>
                <a:lnTo>
                  <a:pt x="5604748" y="4952999"/>
                </a:lnTo>
                <a:lnTo>
                  <a:pt x="0" y="4952999"/>
                </a:lnTo>
                <a:lnTo>
                  <a:pt x="0" y="4151859"/>
                </a:lnTo>
                <a:lnTo>
                  <a:pt x="0" y="3009899"/>
                </a:lnTo>
                <a:lnTo>
                  <a:pt x="0" y="2773550"/>
                </a:lnTo>
                <a:lnTo>
                  <a:pt x="73056" y="2693371"/>
                </a:lnTo>
                <a:cubicBezTo>
                  <a:pt x="443926" y="2327354"/>
                  <a:pt x="1071989" y="2086708"/>
                  <a:pt x="1784350" y="2086708"/>
                </a:cubicBezTo>
                <a:cubicBezTo>
                  <a:pt x="2229576" y="2086708"/>
                  <a:pt x="2641872" y="2180711"/>
                  <a:pt x="2979029" y="2340572"/>
                </a:cubicBezTo>
                <a:lnTo>
                  <a:pt x="3035542" y="2370916"/>
                </a:lnTo>
                <a:lnTo>
                  <a:pt x="3122083" y="2254650"/>
                </a:lnTo>
                <a:cubicBezTo>
                  <a:pt x="3600214" y="1685023"/>
                  <a:pt x="4532735" y="1298331"/>
                  <a:pt x="5604809" y="1298331"/>
                </a:cubicBezTo>
                <a:cubicBezTo>
                  <a:pt x="6189577" y="1298331"/>
                  <a:pt x="6732825" y="1413380"/>
                  <a:pt x="7183460" y="1610411"/>
                </a:cubicBezTo>
                <a:lnTo>
                  <a:pt x="7225764" y="1630884"/>
                </a:lnTo>
                <a:lnTo>
                  <a:pt x="7283786" y="1512535"/>
                </a:lnTo>
                <a:cubicBezTo>
                  <a:pt x="7787372" y="623681"/>
                  <a:pt x="8966303" y="0"/>
                  <a:pt x="103403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D5438F-F2BF-4F1C-90F0-5733E3C3976E}"/>
              </a:ext>
            </a:extLst>
          </p:cNvPr>
          <p:cNvGrpSpPr/>
          <p:nvPr/>
        </p:nvGrpSpPr>
        <p:grpSpPr>
          <a:xfrm>
            <a:off x="10091572" y="-194441"/>
            <a:ext cx="2348078" cy="2263338"/>
            <a:chOff x="10091572" y="-194441"/>
            <a:chExt cx="2348078" cy="2263338"/>
          </a:xfrm>
          <a:solidFill>
            <a:schemeClr val="bg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0B37B5-9B29-4E1A-929F-5B7B753A800B}"/>
                </a:ext>
              </a:extLst>
            </p:cNvPr>
            <p:cNvSpPr/>
            <p:nvPr/>
          </p:nvSpPr>
          <p:spPr>
            <a:xfrm>
              <a:off x="10453195" y="-194441"/>
              <a:ext cx="1986455" cy="19184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CD139B-07E4-4C62-87D9-883D8FEE894B}"/>
                </a:ext>
              </a:extLst>
            </p:cNvPr>
            <p:cNvSpPr txBox="1"/>
            <p:nvPr/>
          </p:nvSpPr>
          <p:spPr>
            <a:xfrm>
              <a:off x="10515600" y="314654"/>
              <a:ext cx="14487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/>
                <a:t>Bersama lebih mudah, lebih cepat, lebih baik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BD4FBC-83DE-45B8-B645-5EC0ACED452C}"/>
                </a:ext>
              </a:extLst>
            </p:cNvPr>
            <p:cNvSpPr/>
            <p:nvPr/>
          </p:nvSpPr>
          <p:spPr>
            <a:xfrm>
              <a:off x="11482881" y="1740777"/>
              <a:ext cx="328120" cy="328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B40A5B-B759-4220-BC65-DC86243059CB}"/>
                </a:ext>
              </a:extLst>
            </p:cNvPr>
            <p:cNvSpPr/>
            <p:nvPr/>
          </p:nvSpPr>
          <p:spPr>
            <a:xfrm>
              <a:off x="10091572" y="241082"/>
              <a:ext cx="367863" cy="367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822" y="4314824"/>
            <a:ext cx="11137681" cy="20859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d-ID" sz="2400" b="1" i="1" dirty="0"/>
              <a:t>Bahan Bacaan:</a:t>
            </a:r>
          </a:p>
          <a:p>
            <a:pPr marL="357188" indent="-255588"/>
            <a:r>
              <a:rPr lang="id-ID" dirty="0"/>
              <a:t>Bates, A. W. (2019). </a:t>
            </a:r>
            <a:r>
              <a:rPr lang="id-ID" i="1" dirty="0"/>
              <a:t>Teaching in a Digital Age -Second Edition</a:t>
            </a:r>
            <a:r>
              <a:rPr lang="id-ID" dirty="0"/>
              <a:t> (2 ed.). Tony Bates Associates Ltd.</a:t>
            </a:r>
          </a:p>
          <a:p>
            <a:pPr marL="357188" indent="-255588"/>
            <a:r>
              <a:rPr lang="id-ID" dirty="0"/>
              <a:t>Smaldino, S. E., Lowther, D. L., &amp; Russell, J. D. (2012). </a:t>
            </a:r>
            <a:r>
              <a:rPr lang="id-ID" i="1" dirty="0"/>
              <a:t>Instructional Technology &amp; Media for Learning: Teknologi Pembelajaran dan Media untuk Belajar</a:t>
            </a:r>
            <a:r>
              <a:rPr lang="id-ID" dirty="0"/>
              <a:t> (2 ed.). Kencana Prenada Media Group.</a:t>
            </a:r>
          </a:p>
          <a:p>
            <a:pPr marL="357188" indent="-255588"/>
            <a:r>
              <a:rPr lang="id-ID" dirty="0"/>
              <a:t>Chaeruman, U. A. (2018). </a:t>
            </a:r>
            <a:r>
              <a:rPr lang="id-ID" i="1" dirty="0"/>
              <a:t>Panduan Memilih dan Menentukan Seting Belajar dalam Merancang Pembelajaran Blended</a:t>
            </a:r>
            <a:r>
              <a:rPr lang="id-ID" dirty="0"/>
              <a:t>.</a:t>
            </a:r>
          </a:p>
          <a:p>
            <a:pPr marL="357188" indent="-255588"/>
            <a:r>
              <a:rPr lang="id-ID" dirty="0"/>
              <a:t>Suryani, N., Setiawan, A., &amp; Putria, A. (2018). </a:t>
            </a:r>
            <a:r>
              <a:rPr lang="id-ID" i="1" dirty="0"/>
              <a:t>Media Pembelajaran Inovatif dan Pengembangannya</a:t>
            </a:r>
            <a:r>
              <a:rPr lang="id-ID" dirty="0"/>
              <a:t>. PT. Remaja Rosdakarya.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676991-97CE-4370-8497-9C20B6A17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65" y="3943792"/>
            <a:ext cx="312832" cy="431492"/>
          </a:xfrm>
          <a:prstGeom prst="rect">
            <a:avLst/>
          </a:prstGeom>
          <a:effectLst>
            <a:glow rad="63500">
              <a:schemeClr val="bg1">
                <a:alpha val="64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E81086-F2AC-4378-95FE-F1360BEC23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11143462" y="3871075"/>
            <a:ext cx="485135" cy="49978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Picture 2" descr="Logo UIN Sunan Kalijaga Format CDR, PNG HD, AI, EPS, PDF | LogoDud ...">
            <a:extLst>
              <a:ext uri="{FF2B5EF4-FFF2-40B4-BE49-F238E27FC236}">
                <a16:creationId xmlns:a16="http://schemas.microsoft.com/office/drawing/2014/main" id="{4A873CBC-B319-44F0-8707-BD90568D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753" y="3932778"/>
            <a:ext cx="336508" cy="418184"/>
          </a:xfrm>
          <a:prstGeom prst="rect">
            <a:avLst/>
          </a:prstGeom>
          <a:noFill/>
          <a:effectLst>
            <a:glow rad="63500">
              <a:schemeClr val="bg1">
                <a:alpha val="53000"/>
              </a:schemeClr>
            </a:glow>
            <a:outerShdw blurRad="63500" sx="102000" sy="102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13C34-D8C0-4315-83A8-6009B18E7876}"/>
              </a:ext>
            </a:extLst>
          </p:cNvPr>
          <p:cNvSpPr txBox="1"/>
          <p:nvPr/>
        </p:nvSpPr>
        <p:spPr>
          <a:xfrm>
            <a:off x="4319753" y="514999"/>
            <a:ext cx="469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5400" b="1" dirty="0">
                <a:solidFill>
                  <a:srgbClr val="C00000"/>
                </a:solidFill>
              </a:rPr>
              <a:t>Terima Kasih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32FBF-E93E-4546-9D8F-50BA21709993}"/>
              </a:ext>
            </a:extLst>
          </p:cNvPr>
          <p:cNvSpPr txBox="1"/>
          <p:nvPr/>
        </p:nvSpPr>
        <p:spPr>
          <a:xfrm>
            <a:off x="4841329" y="1177158"/>
            <a:ext cx="4172605" cy="595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200" dirty="0"/>
              <a:t>Atas waktu Anda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EC907-5907-404E-8FEF-AACA724D81F2}"/>
              </a:ext>
            </a:extLst>
          </p:cNvPr>
          <p:cNvSpPr txBox="1"/>
          <p:nvPr/>
        </p:nvSpPr>
        <p:spPr>
          <a:xfrm>
            <a:off x="7767144" y="2280749"/>
            <a:ext cx="39308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d-ID" sz="1800" dirty="0"/>
              <a:t>Kita bisa terhubung melalui:</a:t>
            </a:r>
          </a:p>
          <a:p>
            <a:pPr algn="r"/>
            <a:r>
              <a:rPr lang="id-ID" sz="1800" b="1" i="1" dirty="0">
                <a:solidFill>
                  <a:srgbClr val="0070C0"/>
                </a:solidFill>
              </a:rPr>
              <a:t>082272641489 (WA)</a:t>
            </a:r>
          </a:p>
          <a:p>
            <a:pPr algn="r"/>
            <a:r>
              <a:rPr lang="id-ID" sz="1800" b="1" dirty="0">
                <a:solidFill>
                  <a:srgbClr val="00B050"/>
                </a:solidFill>
              </a:rPr>
              <a:t>https://bit.ly/kmpku (Grup WA)</a:t>
            </a:r>
          </a:p>
          <a:p>
            <a:pPr algn="r"/>
            <a:r>
              <a:rPr lang="id-ID" sz="1800" b="1" dirty="0">
                <a:solidFill>
                  <a:srgbClr val="C00000"/>
                </a:solidFill>
              </a:rPr>
              <a:t>huseinbatubara@gmail.com</a:t>
            </a:r>
          </a:p>
          <a:p>
            <a:pPr algn="r"/>
            <a:r>
              <a:rPr lang="id-ID" sz="1800" b="1" dirty="0"/>
              <a:t>www.hamdanhuseinbatubara.com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B35B45-1A74-496C-92F5-C43338EBD1BA}"/>
              </a:ext>
            </a:extLst>
          </p:cNvPr>
          <p:cNvGrpSpPr/>
          <p:nvPr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950399-8B0D-4F04-9343-4A0B14A89629}"/>
                </a:ext>
              </a:extLst>
            </p:cNvPr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0456A32-7FFB-4D61-BA2A-0FB26DFA20DF}"/>
                </a:ext>
              </a:extLst>
            </p:cNvPr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C74FCB8-EFFF-4D11-8E4D-E0166C6B7206}"/>
                </a:ext>
              </a:extLst>
            </p:cNvPr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6055856-CDA5-4A74-860A-373C69497A25}"/>
                </a:ext>
              </a:extLst>
            </p:cNvPr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7EED144-1204-4AD5-BCF9-D38F2179863A}"/>
                  </a:ext>
                </a:extLst>
              </p:cNvPr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2FF596D0-9BA4-4F9D-A738-212E29C26C69}"/>
                  </a:ext>
                </a:extLst>
              </p:cNvPr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FDC3BD00-C5E4-4B1A-A721-D54B2E8F74F1}"/>
                  </a:ext>
                </a:extLst>
              </p:cNvPr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">
                <a:extLst>
                  <a:ext uri="{FF2B5EF4-FFF2-40B4-BE49-F238E27FC236}">
                    <a16:creationId xmlns:a16="http://schemas.microsoft.com/office/drawing/2014/main" id="{90D9D600-189F-48DC-979C-1ED52C48CC0A}"/>
                  </a:ext>
                </a:extLst>
              </p:cNvPr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D3F5ECC9-D8F6-481A-9C55-2DBE5EB89B29}"/>
                  </a:ext>
                </a:extLst>
              </p:cNvPr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39">
                <a:extLst>
                  <a:ext uri="{FF2B5EF4-FFF2-40B4-BE49-F238E27FC236}">
                    <a16:creationId xmlns:a16="http://schemas.microsoft.com/office/drawing/2014/main" id="{B8410CBD-2030-4330-91C8-A5D973CDD752}"/>
                  </a:ext>
                </a:extLst>
              </p:cNvPr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DEDD425-B049-46FB-A087-00BF2DCCC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D2199AE-7BCF-406A-9E1E-CFFA9E69D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74C3477-EE13-454A-9CA8-C8ADE80E2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1B3C59B-FC79-492E-A320-22E0E0A4F445}"/>
                  </a:ext>
                </a:extLst>
              </p:cNvPr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bg1"/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567DD625-E5E7-4143-A903-8673DEFEADD2}"/>
                </a:ext>
              </a:extLst>
            </p:cNvPr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id="{714C153A-A546-42A8-B780-9046974B1D0A}"/>
                </a:ext>
              </a:extLst>
            </p:cNvPr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4E96BCB3-CB23-4A3D-8A3B-699D3A26FF2B}"/>
                </a:ext>
              </a:extLst>
            </p:cNvPr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30">
              <a:extLst>
                <a:ext uri="{FF2B5EF4-FFF2-40B4-BE49-F238E27FC236}">
                  <a16:creationId xmlns:a16="http://schemas.microsoft.com/office/drawing/2014/main" id="{1ED157E2-D397-4BA3-9EA5-6C1AFE3D811A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21E732-4B0A-47C4-AE1E-51C8F86DC15A}"/>
                </a:ext>
              </a:extLst>
            </p:cNvPr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0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88E4F-3AED-4D40-A827-43825BF0FA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456" y="3534549"/>
            <a:ext cx="7199088" cy="645566"/>
          </a:xfrm>
        </p:spPr>
        <p:txBody>
          <a:bodyPr/>
          <a:lstStyle/>
          <a:p>
            <a:r>
              <a:rPr lang="id-ID" sz="3200" dirty="0">
                <a:latin typeface="Arial Narrow" panose="020B0606020202030204" pitchFamily="34" charset="0"/>
              </a:rPr>
              <a:t>HAMDAN HUSEIN BATUBARA, M.Pd.I.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84B4D3-ECBB-4697-8A9E-A7E85DB8BF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3375" y="4103385"/>
            <a:ext cx="7545250" cy="317658"/>
          </a:xfrm>
        </p:spPr>
        <p:txBody>
          <a:bodyPr>
            <a:noAutofit/>
          </a:bodyPr>
          <a:lstStyle/>
          <a:p>
            <a:r>
              <a:rPr lang="fi-FI" b="1" dirty="0"/>
              <a:t>D</a:t>
            </a:r>
            <a:r>
              <a:rPr lang="id-ID" b="1" dirty="0"/>
              <a:t>osen UIN Walisongo Semarang</a:t>
            </a:r>
            <a:endParaRPr lang="fi-FI" dirty="0" err="1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E5F0CE3-6282-49E2-8239-CB2480D588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88459" y="5016631"/>
            <a:ext cx="692866" cy="692866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190166-A0D3-4B6D-BD00-F55A6C3E5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83387" y="5657223"/>
            <a:ext cx="3057501" cy="7234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Perumahan</a:t>
            </a:r>
            <a:r>
              <a:rPr lang="en-US" dirty="0"/>
              <a:t> </a:t>
            </a:r>
            <a:r>
              <a:rPr lang="id-ID" dirty="0"/>
              <a:t>Bukit Mandiri Beringin</a:t>
            </a:r>
            <a:r>
              <a:rPr lang="en-US" dirty="0"/>
              <a:t>, </a:t>
            </a:r>
            <a:r>
              <a:rPr lang="id-ID" dirty="0"/>
              <a:t>Ngaliyan, Semarang</a:t>
            </a:r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7CB7D01-35F0-4DA4-9DA5-BAD050993C1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54722" y="5016631"/>
            <a:ext cx="692866" cy="692866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D981EA-9E0F-41A0-972E-3A850EF30E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09" y="5895895"/>
            <a:ext cx="3233892" cy="374278"/>
          </a:xfrm>
        </p:spPr>
        <p:txBody>
          <a:bodyPr>
            <a:noAutofit/>
          </a:bodyPr>
          <a:lstStyle/>
          <a:p>
            <a:r>
              <a:rPr lang="id-ID" dirty="0"/>
              <a:t>huseinbatubara@gmail.com</a:t>
            </a:r>
            <a:endParaRPr lang="en-ID" dirty="0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C83AB2DC-7E10-4A4D-BDB0-E9F8327AFA5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210675" y="5016631"/>
            <a:ext cx="692866" cy="692866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9AA97D4-82FC-4430-B199-D4B6425FE0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5508" y="5895895"/>
            <a:ext cx="2743200" cy="317658"/>
          </a:xfrm>
        </p:spPr>
        <p:txBody>
          <a:bodyPr>
            <a:noAutofit/>
          </a:bodyPr>
          <a:lstStyle/>
          <a:p>
            <a:r>
              <a:rPr lang="id-ID" dirty="0"/>
              <a:t>082272641489</a:t>
            </a:r>
            <a:endParaRPr lang="en-ID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D623F08-C252-454A-9002-B36AD9EE8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4273" y="1107339"/>
            <a:ext cx="2080008" cy="2078294"/>
          </a:xfrm>
        </p:spPr>
      </p:pic>
    </p:spTree>
    <p:extLst>
      <p:ext uri="{BB962C8B-B14F-4D97-AF65-F5344CB8AC3E}">
        <p14:creationId xmlns:p14="http://schemas.microsoft.com/office/powerpoint/2010/main" val="37105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69860A9-F8BB-4226-84DC-E32E94365F83}"/>
              </a:ext>
            </a:extLst>
          </p:cNvPr>
          <p:cNvSpPr txBox="1">
            <a:spLocks/>
          </p:cNvSpPr>
          <p:nvPr/>
        </p:nvSpPr>
        <p:spPr>
          <a:xfrm>
            <a:off x="3191543" y="611660"/>
            <a:ext cx="5808914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bre Franklin Medium"/>
              <a:buNone/>
              <a:defRPr sz="33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d-ID" sz="3600" b="1" dirty="0">
                <a:solidFill>
                  <a:schemeClr val="tx1"/>
                </a:solidFill>
                <a:latin typeface="+mj-lt"/>
              </a:rPr>
              <a:t>Daftar Isi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7" name="Summary Zoom 16">
                <a:extLst>
                  <a:ext uri="{FF2B5EF4-FFF2-40B4-BE49-F238E27FC236}">
                    <a16:creationId xmlns:a16="http://schemas.microsoft.com/office/drawing/2014/main" id="{52A07951-E07D-419C-A528-C6BD0990B4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485499"/>
                  </p:ext>
                </p:extLst>
              </p:nvPr>
            </p:nvGraphicFramePr>
            <p:xfrm>
              <a:off x="294456" y="1209368"/>
              <a:ext cx="12094343" cy="5004619"/>
            </p:xfrm>
            <a:graphic>
              <a:graphicData uri="http://schemas.microsoft.com/office/powerpoint/2016/summaryzoom">
                <psuz:summaryZm>
                  <psuz:summaryZmObj sectionId="{8F7E7DD0-E300-4B64-9855-12ED0A4B1390}">
                    <psuz:zmPr id="{6294D171-1B88-4CF7-A7F2-B7792B3061F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68657" y="39336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2855068-C677-45EF-872C-B5770F5A84E3}">
                    <psuz:zmPr id="{D849D243-7CB8-4F0C-A31E-480AA2F642C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33020" y="39336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45842D7-2B31-4933-93F4-E9A31B9501A4}">
                    <psuz:zmPr id="{4701C0C0-5C54-4673-81E1-ADBD075C03E0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997383" y="39336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5FF4163-62D3-4296-9276-EFC30FC7129F}">
                    <psuz:zmPr id="{EF386591-8EC5-46A9-A43F-751DA96FC738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68657" y="257034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6FB9CF3-5D60-481E-AB82-70CE03CB4051}">
                    <psuz:zmPr id="{7E6363E7-EDB6-4632-AD0A-E2DBEA5D7B5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33020" y="257034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CA9A916-1429-4D9C-9BF7-61E820A6CD8B}">
                    <psuz:zmPr id="{930407CE-7054-4280-BEF7-83E6E0E8E17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997383" y="2570340"/>
                          <a:ext cx="3628302" cy="20409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7" name="Summary Zoom 16">
                <a:extLst>
                  <a:ext uri="{FF2B5EF4-FFF2-40B4-BE49-F238E27FC236}">
                    <a16:creationId xmlns:a16="http://schemas.microsoft.com/office/drawing/2014/main" id="{52A07951-E07D-419C-A528-C6BD0990B4B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94456" y="1209368"/>
                <a:ext cx="12094343" cy="5004619"/>
                <a:chOff x="294456" y="1209368"/>
                <a:chExt cx="12094343" cy="5004619"/>
              </a:xfrm>
            </p:grpSpPr>
            <p:pic>
              <p:nvPicPr>
                <p:cNvPr id="2" name="Picture 2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63113" y="160272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Picture 3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27476" y="160272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91839" y="160272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Picture 5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3113" y="377970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7476" y="377970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91839" y="3779708"/>
                  <a:ext cx="3628302" cy="204091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578D7586-FDB0-433E-8662-304A42B17A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0552670"/>
                  </p:ext>
                </p:extLst>
              </p:nvPr>
            </p:nvGraphicFramePr>
            <p:xfrm>
              <a:off x="579864" y="418867"/>
              <a:ext cx="1951463" cy="1097699"/>
            </p:xfrm>
            <a:graphic>
              <a:graphicData uri="http://schemas.microsoft.com/office/powerpoint/2016/slidezoom">
                <pslz:sldZm>
                  <pslz:sldZmObj sldId="263" cId="3186377244">
                    <pslz:zmPr id="{04F3A7A2-CD5A-4F56-A108-F076C2D4639D}" returnToParent="0" imageType="cover" transitionDur="1000">
                      <p166:blipFill xmlns:p166="http://schemas.microsoft.com/office/powerpoint/2016/6/main"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1463" cy="10976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578D7586-FDB0-433E-8662-304A42B17A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64" y="418867"/>
                <a:ext cx="1951463" cy="10976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700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2680253E-6A8E-4817-8609-1DEAD473BEB4}"/>
              </a:ext>
            </a:extLst>
          </p:cNvPr>
          <p:cNvGrpSpPr/>
          <p:nvPr/>
        </p:nvGrpSpPr>
        <p:grpSpPr>
          <a:xfrm>
            <a:off x="593817" y="2736726"/>
            <a:ext cx="2547347" cy="2547347"/>
            <a:chOff x="615083" y="2209244"/>
            <a:chExt cx="2547347" cy="25473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6A55D32-6588-4FFB-9B58-DBD88FC155F5}"/>
                </a:ext>
              </a:extLst>
            </p:cNvPr>
            <p:cNvSpPr/>
            <p:nvPr/>
          </p:nvSpPr>
          <p:spPr>
            <a:xfrm>
              <a:off x="615083" y="2209244"/>
              <a:ext cx="2547347" cy="2037878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00" r="-2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E3FE054-1D5E-4969-809C-0E3D5B572E11}"/>
                </a:ext>
              </a:extLst>
            </p:cNvPr>
            <p:cNvSpPr/>
            <p:nvPr/>
          </p:nvSpPr>
          <p:spPr>
            <a:xfrm>
              <a:off x="844345" y="4043334"/>
              <a:ext cx="2267139" cy="713257"/>
            </a:xfrm>
            <a:custGeom>
              <a:avLst/>
              <a:gdLst>
                <a:gd name="connsiteX0" fmla="*/ 0 w 2267139"/>
                <a:gd name="connsiteY0" fmla="*/ 0 h 713257"/>
                <a:gd name="connsiteX1" fmla="*/ 1322498 w 2267139"/>
                <a:gd name="connsiteY1" fmla="*/ 0 h 713257"/>
                <a:gd name="connsiteX2" fmla="*/ 1592665 w 2267139"/>
                <a:gd name="connsiteY2" fmla="*/ -76318 h 713257"/>
                <a:gd name="connsiteX3" fmla="*/ 1889283 w 2267139"/>
                <a:gd name="connsiteY3" fmla="*/ 0 h 713257"/>
                <a:gd name="connsiteX4" fmla="*/ 2267139 w 2267139"/>
                <a:gd name="connsiteY4" fmla="*/ 0 h 713257"/>
                <a:gd name="connsiteX5" fmla="*/ 2267139 w 2267139"/>
                <a:gd name="connsiteY5" fmla="*/ 118876 h 713257"/>
                <a:gd name="connsiteX6" fmla="*/ 2267139 w 2267139"/>
                <a:gd name="connsiteY6" fmla="*/ 118876 h 713257"/>
                <a:gd name="connsiteX7" fmla="*/ 2267139 w 2267139"/>
                <a:gd name="connsiteY7" fmla="*/ 297190 h 713257"/>
                <a:gd name="connsiteX8" fmla="*/ 2267139 w 2267139"/>
                <a:gd name="connsiteY8" fmla="*/ 713257 h 713257"/>
                <a:gd name="connsiteX9" fmla="*/ 1889283 w 2267139"/>
                <a:gd name="connsiteY9" fmla="*/ 713257 h 713257"/>
                <a:gd name="connsiteX10" fmla="*/ 1322498 w 2267139"/>
                <a:gd name="connsiteY10" fmla="*/ 713257 h 713257"/>
                <a:gd name="connsiteX11" fmla="*/ 1322498 w 2267139"/>
                <a:gd name="connsiteY11" fmla="*/ 713257 h 713257"/>
                <a:gd name="connsiteX12" fmla="*/ 0 w 2267139"/>
                <a:gd name="connsiteY12" fmla="*/ 713257 h 713257"/>
                <a:gd name="connsiteX13" fmla="*/ 0 w 2267139"/>
                <a:gd name="connsiteY13" fmla="*/ 297190 h 713257"/>
                <a:gd name="connsiteX14" fmla="*/ 0 w 2267139"/>
                <a:gd name="connsiteY14" fmla="*/ 118876 h 713257"/>
                <a:gd name="connsiteX15" fmla="*/ 0 w 2267139"/>
                <a:gd name="connsiteY15" fmla="*/ 118876 h 713257"/>
                <a:gd name="connsiteX16" fmla="*/ 0 w 2267139"/>
                <a:gd name="connsiteY16" fmla="*/ 0 h 71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7139" h="713257">
                  <a:moveTo>
                    <a:pt x="0" y="0"/>
                  </a:moveTo>
                  <a:lnTo>
                    <a:pt x="1322498" y="0"/>
                  </a:lnTo>
                  <a:lnTo>
                    <a:pt x="1592665" y="-76318"/>
                  </a:lnTo>
                  <a:lnTo>
                    <a:pt x="1889283" y="0"/>
                  </a:lnTo>
                  <a:lnTo>
                    <a:pt x="2267139" y="0"/>
                  </a:lnTo>
                  <a:lnTo>
                    <a:pt x="2267139" y="118876"/>
                  </a:lnTo>
                  <a:lnTo>
                    <a:pt x="2267139" y="118876"/>
                  </a:lnTo>
                  <a:lnTo>
                    <a:pt x="2267139" y="297190"/>
                  </a:lnTo>
                  <a:lnTo>
                    <a:pt x="2267139" y="713257"/>
                  </a:lnTo>
                  <a:lnTo>
                    <a:pt x="1889283" y="713257"/>
                  </a:lnTo>
                  <a:lnTo>
                    <a:pt x="1322498" y="713257"/>
                  </a:lnTo>
                  <a:lnTo>
                    <a:pt x="1322498" y="713257"/>
                  </a:lnTo>
                  <a:lnTo>
                    <a:pt x="0" y="713257"/>
                  </a:lnTo>
                  <a:lnTo>
                    <a:pt x="0" y="297190"/>
                  </a:lnTo>
                  <a:lnTo>
                    <a:pt x="0" y="118876"/>
                  </a:lnTo>
                  <a:lnTo>
                    <a:pt x="0" y="11887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400" kern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</a:t>
              </a:r>
              <a:r>
                <a:rPr lang="en-US" sz="2400" kern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ardware</a:t>
              </a:r>
              <a:endParaRPr lang="en-US" sz="2400" kern="12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0F7477-6AA7-4016-839D-18DEF250EAF4}"/>
              </a:ext>
            </a:extLst>
          </p:cNvPr>
          <p:cNvGrpSpPr/>
          <p:nvPr/>
        </p:nvGrpSpPr>
        <p:grpSpPr>
          <a:xfrm>
            <a:off x="3395900" y="2736726"/>
            <a:ext cx="2547347" cy="2547347"/>
            <a:chOff x="3417166" y="2209244"/>
            <a:chExt cx="2547347" cy="254734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D058260-85A6-4005-9E5D-E0853FF048AB}"/>
                </a:ext>
              </a:extLst>
            </p:cNvPr>
            <p:cNvSpPr/>
            <p:nvPr/>
          </p:nvSpPr>
          <p:spPr>
            <a:xfrm>
              <a:off x="3417166" y="2209244"/>
              <a:ext cx="2547347" cy="2037878"/>
            </a:xfrm>
            <a:prstGeom prst="rect">
              <a:avLst/>
            </a:prstGeom>
            <a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3833301"/>
                <a:satOff val="-21016"/>
                <a:lumOff val="227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091E96-2A99-441F-AC11-4891DC41BCC1}"/>
                </a:ext>
              </a:extLst>
            </p:cNvPr>
            <p:cNvSpPr/>
            <p:nvPr/>
          </p:nvSpPr>
          <p:spPr>
            <a:xfrm>
              <a:off x="3646427" y="4043334"/>
              <a:ext cx="2267139" cy="713257"/>
            </a:xfrm>
            <a:custGeom>
              <a:avLst/>
              <a:gdLst>
                <a:gd name="connsiteX0" fmla="*/ 0 w 2267139"/>
                <a:gd name="connsiteY0" fmla="*/ 0 h 713257"/>
                <a:gd name="connsiteX1" fmla="*/ 1322498 w 2267139"/>
                <a:gd name="connsiteY1" fmla="*/ 0 h 713257"/>
                <a:gd name="connsiteX2" fmla="*/ 1592665 w 2267139"/>
                <a:gd name="connsiteY2" fmla="*/ -76318 h 713257"/>
                <a:gd name="connsiteX3" fmla="*/ 1889283 w 2267139"/>
                <a:gd name="connsiteY3" fmla="*/ 0 h 713257"/>
                <a:gd name="connsiteX4" fmla="*/ 2267139 w 2267139"/>
                <a:gd name="connsiteY4" fmla="*/ 0 h 713257"/>
                <a:gd name="connsiteX5" fmla="*/ 2267139 w 2267139"/>
                <a:gd name="connsiteY5" fmla="*/ 118876 h 713257"/>
                <a:gd name="connsiteX6" fmla="*/ 2267139 w 2267139"/>
                <a:gd name="connsiteY6" fmla="*/ 118876 h 713257"/>
                <a:gd name="connsiteX7" fmla="*/ 2267139 w 2267139"/>
                <a:gd name="connsiteY7" fmla="*/ 297190 h 713257"/>
                <a:gd name="connsiteX8" fmla="*/ 2267139 w 2267139"/>
                <a:gd name="connsiteY8" fmla="*/ 713257 h 713257"/>
                <a:gd name="connsiteX9" fmla="*/ 1889283 w 2267139"/>
                <a:gd name="connsiteY9" fmla="*/ 713257 h 713257"/>
                <a:gd name="connsiteX10" fmla="*/ 1322498 w 2267139"/>
                <a:gd name="connsiteY10" fmla="*/ 713257 h 713257"/>
                <a:gd name="connsiteX11" fmla="*/ 1322498 w 2267139"/>
                <a:gd name="connsiteY11" fmla="*/ 713257 h 713257"/>
                <a:gd name="connsiteX12" fmla="*/ 0 w 2267139"/>
                <a:gd name="connsiteY12" fmla="*/ 713257 h 713257"/>
                <a:gd name="connsiteX13" fmla="*/ 0 w 2267139"/>
                <a:gd name="connsiteY13" fmla="*/ 297190 h 713257"/>
                <a:gd name="connsiteX14" fmla="*/ 0 w 2267139"/>
                <a:gd name="connsiteY14" fmla="*/ 118876 h 713257"/>
                <a:gd name="connsiteX15" fmla="*/ 0 w 2267139"/>
                <a:gd name="connsiteY15" fmla="*/ 118876 h 713257"/>
                <a:gd name="connsiteX16" fmla="*/ 0 w 2267139"/>
                <a:gd name="connsiteY16" fmla="*/ 0 h 71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7139" h="713257">
                  <a:moveTo>
                    <a:pt x="0" y="0"/>
                  </a:moveTo>
                  <a:lnTo>
                    <a:pt x="1322498" y="0"/>
                  </a:lnTo>
                  <a:lnTo>
                    <a:pt x="1592665" y="-76318"/>
                  </a:lnTo>
                  <a:lnTo>
                    <a:pt x="1889283" y="0"/>
                  </a:lnTo>
                  <a:lnTo>
                    <a:pt x="2267139" y="0"/>
                  </a:lnTo>
                  <a:lnTo>
                    <a:pt x="2267139" y="118876"/>
                  </a:lnTo>
                  <a:lnTo>
                    <a:pt x="2267139" y="118876"/>
                  </a:lnTo>
                  <a:lnTo>
                    <a:pt x="2267139" y="297190"/>
                  </a:lnTo>
                  <a:lnTo>
                    <a:pt x="2267139" y="713257"/>
                  </a:lnTo>
                  <a:lnTo>
                    <a:pt x="1889283" y="713257"/>
                  </a:lnTo>
                  <a:lnTo>
                    <a:pt x="1322498" y="713257"/>
                  </a:lnTo>
                  <a:lnTo>
                    <a:pt x="1322498" y="713257"/>
                  </a:lnTo>
                  <a:lnTo>
                    <a:pt x="0" y="713257"/>
                  </a:lnTo>
                  <a:lnTo>
                    <a:pt x="0" y="297190"/>
                  </a:lnTo>
                  <a:lnTo>
                    <a:pt x="0" y="118876"/>
                  </a:lnTo>
                  <a:lnTo>
                    <a:pt x="0" y="11887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1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400" kern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</a:t>
              </a:r>
              <a:r>
                <a:rPr lang="en-US" sz="2400" kern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oftware</a:t>
              </a:r>
              <a:endParaRPr lang="id-ID" sz="2400" kern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D90D3AD-7E0F-4E2F-A3B0-0596EBC1E918}"/>
              </a:ext>
            </a:extLst>
          </p:cNvPr>
          <p:cNvGrpSpPr/>
          <p:nvPr/>
        </p:nvGrpSpPr>
        <p:grpSpPr>
          <a:xfrm>
            <a:off x="6197982" y="2736726"/>
            <a:ext cx="2547347" cy="2547347"/>
            <a:chOff x="6219248" y="2209244"/>
            <a:chExt cx="2547347" cy="254734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EDFCB7-F83B-4981-AE89-BEE7B2A2C73A}"/>
                </a:ext>
              </a:extLst>
            </p:cNvPr>
            <p:cNvSpPr/>
            <p:nvPr/>
          </p:nvSpPr>
          <p:spPr>
            <a:xfrm>
              <a:off x="6219248" y="2209244"/>
              <a:ext cx="2547347" cy="2037878"/>
            </a:xfrm>
            <a:prstGeom prst="rect">
              <a:avLst/>
            </a:prstGeom>
            <a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8000" r="-38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7666601"/>
                <a:satOff val="-42031"/>
                <a:lumOff val="454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B8BB97E-7EDB-4A98-A03F-A0A0D2EB8FE3}"/>
                </a:ext>
              </a:extLst>
            </p:cNvPr>
            <p:cNvSpPr/>
            <p:nvPr/>
          </p:nvSpPr>
          <p:spPr>
            <a:xfrm>
              <a:off x="6448510" y="4043334"/>
              <a:ext cx="2267139" cy="713257"/>
            </a:xfrm>
            <a:custGeom>
              <a:avLst/>
              <a:gdLst>
                <a:gd name="connsiteX0" fmla="*/ 0 w 2267139"/>
                <a:gd name="connsiteY0" fmla="*/ 0 h 713257"/>
                <a:gd name="connsiteX1" fmla="*/ 1322498 w 2267139"/>
                <a:gd name="connsiteY1" fmla="*/ 0 h 713257"/>
                <a:gd name="connsiteX2" fmla="*/ 1592665 w 2267139"/>
                <a:gd name="connsiteY2" fmla="*/ -76318 h 713257"/>
                <a:gd name="connsiteX3" fmla="*/ 1889283 w 2267139"/>
                <a:gd name="connsiteY3" fmla="*/ 0 h 713257"/>
                <a:gd name="connsiteX4" fmla="*/ 2267139 w 2267139"/>
                <a:gd name="connsiteY4" fmla="*/ 0 h 713257"/>
                <a:gd name="connsiteX5" fmla="*/ 2267139 w 2267139"/>
                <a:gd name="connsiteY5" fmla="*/ 118876 h 713257"/>
                <a:gd name="connsiteX6" fmla="*/ 2267139 w 2267139"/>
                <a:gd name="connsiteY6" fmla="*/ 118876 h 713257"/>
                <a:gd name="connsiteX7" fmla="*/ 2267139 w 2267139"/>
                <a:gd name="connsiteY7" fmla="*/ 297190 h 713257"/>
                <a:gd name="connsiteX8" fmla="*/ 2267139 w 2267139"/>
                <a:gd name="connsiteY8" fmla="*/ 713257 h 713257"/>
                <a:gd name="connsiteX9" fmla="*/ 1889283 w 2267139"/>
                <a:gd name="connsiteY9" fmla="*/ 713257 h 713257"/>
                <a:gd name="connsiteX10" fmla="*/ 1322498 w 2267139"/>
                <a:gd name="connsiteY10" fmla="*/ 713257 h 713257"/>
                <a:gd name="connsiteX11" fmla="*/ 1322498 w 2267139"/>
                <a:gd name="connsiteY11" fmla="*/ 713257 h 713257"/>
                <a:gd name="connsiteX12" fmla="*/ 0 w 2267139"/>
                <a:gd name="connsiteY12" fmla="*/ 713257 h 713257"/>
                <a:gd name="connsiteX13" fmla="*/ 0 w 2267139"/>
                <a:gd name="connsiteY13" fmla="*/ 297190 h 713257"/>
                <a:gd name="connsiteX14" fmla="*/ 0 w 2267139"/>
                <a:gd name="connsiteY14" fmla="*/ 118876 h 713257"/>
                <a:gd name="connsiteX15" fmla="*/ 0 w 2267139"/>
                <a:gd name="connsiteY15" fmla="*/ 118876 h 713257"/>
                <a:gd name="connsiteX16" fmla="*/ 0 w 2267139"/>
                <a:gd name="connsiteY16" fmla="*/ 0 h 71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7139" h="713257">
                  <a:moveTo>
                    <a:pt x="0" y="0"/>
                  </a:moveTo>
                  <a:lnTo>
                    <a:pt x="1322498" y="0"/>
                  </a:lnTo>
                  <a:lnTo>
                    <a:pt x="1592665" y="-76318"/>
                  </a:lnTo>
                  <a:lnTo>
                    <a:pt x="1889283" y="0"/>
                  </a:lnTo>
                  <a:lnTo>
                    <a:pt x="2267139" y="0"/>
                  </a:lnTo>
                  <a:lnTo>
                    <a:pt x="2267139" y="118876"/>
                  </a:lnTo>
                  <a:lnTo>
                    <a:pt x="2267139" y="118876"/>
                  </a:lnTo>
                  <a:lnTo>
                    <a:pt x="2267139" y="297190"/>
                  </a:lnTo>
                  <a:lnTo>
                    <a:pt x="2267139" y="713257"/>
                  </a:lnTo>
                  <a:lnTo>
                    <a:pt x="1889283" y="713257"/>
                  </a:lnTo>
                  <a:lnTo>
                    <a:pt x="1322498" y="713257"/>
                  </a:lnTo>
                  <a:lnTo>
                    <a:pt x="1322498" y="713257"/>
                  </a:lnTo>
                  <a:lnTo>
                    <a:pt x="0" y="713257"/>
                  </a:lnTo>
                  <a:lnTo>
                    <a:pt x="0" y="297190"/>
                  </a:lnTo>
                  <a:lnTo>
                    <a:pt x="0" y="118876"/>
                  </a:lnTo>
                  <a:lnTo>
                    <a:pt x="0" y="11887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1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400" kern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</a:t>
              </a:r>
              <a:r>
                <a:rPr lang="en-US" sz="2400" kern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etworks</a:t>
              </a:r>
              <a:endParaRPr lang="id-ID" sz="2400" kern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C4F54B-4A45-44B0-9F83-F7FC1A82C222}"/>
              </a:ext>
            </a:extLst>
          </p:cNvPr>
          <p:cNvGrpSpPr/>
          <p:nvPr/>
        </p:nvGrpSpPr>
        <p:grpSpPr>
          <a:xfrm>
            <a:off x="9000065" y="2736726"/>
            <a:ext cx="2547347" cy="2547347"/>
            <a:chOff x="9021331" y="2209244"/>
            <a:chExt cx="2547347" cy="254734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1B289D-CA56-4FDF-AF00-FD39D4807C9D}"/>
                </a:ext>
              </a:extLst>
            </p:cNvPr>
            <p:cNvSpPr/>
            <p:nvPr/>
          </p:nvSpPr>
          <p:spPr>
            <a:xfrm>
              <a:off x="9021331" y="2209244"/>
              <a:ext cx="2547347" cy="2037878"/>
            </a:xfrm>
            <a:prstGeom prst="rect">
              <a:avLst/>
            </a:prstGeom>
            <a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11499901"/>
                <a:satOff val="-63047"/>
                <a:lumOff val="68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C976C1-8EB0-4EBA-9890-CF631B80CBAF}"/>
                </a:ext>
              </a:extLst>
            </p:cNvPr>
            <p:cNvSpPr/>
            <p:nvPr/>
          </p:nvSpPr>
          <p:spPr>
            <a:xfrm>
              <a:off x="9250592" y="4043334"/>
              <a:ext cx="2267139" cy="713257"/>
            </a:xfrm>
            <a:custGeom>
              <a:avLst/>
              <a:gdLst>
                <a:gd name="connsiteX0" fmla="*/ 0 w 2267139"/>
                <a:gd name="connsiteY0" fmla="*/ 0 h 713257"/>
                <a:gd name="connsiteX1" fmla="*/ 1322498 w 2267139"/>
                <a:gd name="connsiteY1" fmla="*/ 0 h 713257"/>
                <a:gd name="connsiteX2" fmla="*/ 1592665 w 2267139"/>
                <a:gd name="connsiteY2" fmla="*/ -76318 h 713257"/>
                <a:gd name="connsiteX3" fmla="*/ 1889283 w 2267139"/>
                <a:gd name="connsiteY3" fmla="*/ 0 h 713257"/>
                <a:gd name="connsiteX4" fmla="*/ 2267139 w 2267139"/>
                <a:gd name="connsiteY4" fmla="*/ 0 h 713257"/>
                <a:gd name="connsiteX5" fmla="*/ 2267139 w 2267139"/>
                <a:gd name="connsiteY5" fmla="*/ 118876 h 713257"/>
                <a:gd name="connsiteX6" fmla="*/ 2267139 w 2267139"/>
                <a:gd name="connsiteY6" fmla="*/ 118876 h 713257"/>
                <a:gd name="connsiteX7" fmla="*/ 2267139 w 2267139"/>
                <a:gd name="connsiteY7" fmla="*/ 297190 h 713257"/>
                <a:gd name="connsiteX8" fmla="*/ 2267139 w 2267139"/>
                <a:gd name="connsiteY8" fmla="*/ 713257 h 713257"/>
                <a:gd name="connsiteX9" fmla="*/ 1889283 w 2267139"/>
                <a:gd name="connsiteY9" fmla="*/ 713257 h 713257"/>
                <a:gd name="connsiteX10" fmla="*/ 1322498 w 2267139"/>
                <a:gd name="connsiteY10" fmla="*/ 713257 h 713257"/>
                <a:gd name="connsiteX11" fmla="*/ 1322498 w 2267139"/>
                <a:gd name="connsiteY11" fmla="*/ 713257 h 713257"/>
                <a:gd name="connsiteX12" fmla="*/ 0 w 2267139"/>
                <a:gd name="connsiteY12" fmla="*/ 713257 h 713257"/>
                <a:gd name="connsiteX13" fmla="*/ 0 w 2267139"/>
                <a:gd name="connsiteY13" fmla="*/ 297190 h 713257"/>
                <a:gd name="connsiteX14" fmla="*/ 0 w 2267139"/>
                <a:gd name="connsiteY14" fmla="*/ 118876 h 713257"/>
                <a:gd name="connsiteX15" fmla="*/ 0 w 2267139"/>
                <a:gd name="connsiteY15" fmla="*/ 118876 h 713257"/>
                <a:gd name="connsiteX16" fmla="*/ 0 w 2267139"/>
                <a:gd name="connsiteY16" fmla="*/ 0 h 71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7139" h="713257">
                  <a:moveTo>
                    <a:pt x="0" y="0"/>
                  </a:moveTo>
                  <a:lnTo>
                    <a:pt x="1322498" y="0"/>
                  </a:lnTo>
                  <a:lnTo>
                    <a:pt x="1592665" y="-76318"/>
                  </a:lnTo>
                  <a:lnTo>
                    <a:pt x="1889283" y="0"/>
                  </a:lnTo>
                  <a:lnTo>
                    <a:pt x="2267139" y="0"/>
                  </a:lnTo>
                  <a:lnTo>
                    <a:pt x="2267139" y="118876"/>
                  </a:lnTo>
                  <a:lnTo>
                    <a:pt x="2267139" y="118876"/>
                  </a:lnTo>
                  <a:lnTo>
                    <a:pt x="2267139" y="297190"/>
                  </a:lnTo>
                  <a:lnTo>
                    <a:pt x="2267139" y="713257"/>
                  </a:lnTo>
                  <a:lnTo>
                    <a:pt x="1889283" y="713257"/>
                  </a:lnTo>
                  <a:lnTo>
                    <a:pt x="1322498" y="713257"/>
                  </a:lnTo>
                  <a:lnTo>
                    <a:pt x="1322498" y="713257"/>
                  </a:lnTo>
                  <a:lnTo>
                    <a:pt x="0" y="713257"/>
                  </a:lnTo>
                  <a:lnTo>
                    <a:pt x="0" y="297190"/>
                  </a:lnTo>
                  <a:lnTo>
                    <a:pt x="0" y="118876"/>
                  </a:lnTo>
                  <a:lnTo>
                    <a:pt x="0" y="11887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400" kern="1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</a:t>
              </a:r>
              <a:r>
                <a:rPr lang="en-US" sz="2400" kern="12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ervices</a:t>
              </a:r>
              <a:endParaRPr lang="id-ID" sz="2400" kern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A2D15EE-0BF8-4716-B31C-7EA6CAC55C95}"/>
              </a:ext>
            </a:extLst>
          </p:cNvPr>
          <p:cNvSpPr/>
          <p:nvPr/>
        </p:nvSpPr>
        <p:spPr>
          <a:xfrm>
            <a:off x="2273596" y="1379940"/>
            <a:ext cx="7644808" cy="880739"/>
          </a:xfrm>
          <a:prstGeom prst="roundRect">
            <a:avLst>
              <a:gd name="adj" fmla="val 413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Teknologi adalah alat atau mesin yang dapat digunakan untuk memecahkan masalah dunia nyata (Bates, 2019).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60E09778-099D-4688-AEA3-CAD148A2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384" y="483031"/>
            <a:ext cx="5573233" cy="769550"/>
          </a:xfrm>
        </p:spPr>
        <p:txBody>
          <a:bodyPr>
            <a:normAutofit/>
          </a:bodyPr>
          <a:lstStyle/>
          <a:p>
            <a:pPr algn="ctr"/>
            <a:r>
              <a:rPr lang="id-ID" sz="36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Apa itu Teknologi?</a:t>
            </a:r>
            <a:endParaRPr lang="en-US" sz="3600" b="1" dirty="0">
              <a:solidFill>
                <a:schemeClr val="tx1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3EB0D2-670F-4F08-BDAD-CD9C8F5600E3}"/>
              </a:ext>
            </a:extLst>
          </p:cNvPr>
          <p:cNvSpPr txBox="1"/>
          <p:nvPr/>
        </p:nvSpPr>
        <p:spPr>
          <a:xfrm>
            <a:off x="401443" y="5368704"/>
            <a:ext cx="2810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dirty="0"/>
              <a:t>Smartphone, Komputer, Televisi, Radio, Kamera, Virtual Reality Box</a:t>
            </a:r>
            <a:endParaRPr lang="en-US" sz="18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4404C2F-45CD-4B8A-8C97-F343931AF063}"/>
              </a:ext>
            </a:extLst>
          </p:cNvPr>
          <p:cNvSpPr txBox="1"/>
          <p:nvPr/>
        </p:nvSpPr>
        <p:spPr>
          <a:xfrm>
            <a:off x="3340642" y="5368704"/>
            <a:ext cx="2747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dirty="0"/>
              <a:t>Sistem Operasi, Program offline, Program online, File digital</a:t>
            </a:r>
            <a:endParaRPr lang="en-US" sz="1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847C54A-4A46-4B0D-9CFD-28AF2C16DF37}"/>
              </a:ext>
            </a:extLst>
          </p:cNvPr>
          <p:cNvSpPr txBox="1"/>
          <p:nvPr/>
        </p:nvSpPr>
        <p:spPr>
          <a:xfrm>
            <a:off x="6314301" y="5368704"/>
            <a:ext cx="253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dirty="0"/>
              <a:t>Internet, Intranet, </a:t>
            </a:r>
            <a:br>
              <a:rPr lang="id-ID" sz="1800" dirty="0"/>
            </a:br>
            <a:r>
              <a:rPr lang="id-ID" sz="1800" dirty="0"/>
              <a:t>Bandwith, Penggunaannya</a:t>
            </a:r>
            <a:endParaRPr lang="en-US" sz="18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8B6E9F-D65C-4D92-AFB0-3E810ED23517}"/>
              </a:ext>
            </a:extLst>
          </p:cNvPr>
          <p:cNvSpPr txBox="1"/>
          <p:nvPr/>
        </p:nvSpPr>
        <p:spPr>
          <a:xfrm>
            <a:off x="9120691" y="5368704"/>
            <a:ext cx="253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dirty="0"/>
              <a:t>Government service, School service, Teacher service,</a:t>
            </a:r>
          </a:p>
        </p:txBody>
      </p:sp>
    </p:spTree>
    <p:extLst>
      <p:ext uri="{BB962C8B-B14F-4D97-AF65-F5344CB8AC3E}">
        <p14:creationId xmlns:p14="http://schemas.microsoft.com/office/powerpoint/2010/main" val="23704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4" grpId="0"/>
      <p:bldP spid="75" grpId="0"/>
      <p:bldP spid="76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74B8B6-64FD-4232-9F24-3273A73EF34E}"/>
              </a:ext>
            </a:extLst>
          </p:cNvPr>
          <p:cNvSpPr/>
          <p:nvPr/>
        </p:nvSpPr>
        <p:spPr>
          <a:xfrm>
            <a:off x="662763" y="5188689"/>
            <a:ext cx="108664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dirty="0"/>
              <a:t>Mengkombinasikan </a:t>
            </a:r>
            <a:r>
              <a:rPr lang="id-ID" sz="2400" b="1" dirty="0">
                <a:solidFill>
                  <a:srgbClr val="00B0F0"/>
                </a:solidFill>
              </a:rPr>
              <a:t>bagian terbaik </a:t>
            </a:r>
            <a:r>
              <a:rPr lang="id-ID" sz="2400" dirty="0">
                <a:solidFill>
                  <a:schemeClr val="tx1"/>
                </a:solidFill>
              </a:rPr>
              <a:t>dari </a:t>
            </a:r>
            <a:r>
              <a:rPr lang="id-ID" sz="2400" b="1" dirty="0">
                <a:solidFill>
                  <a:srgbClr val="00B050"/>
                </a:solidFill>
              </a:rPr>
              <a:t>pembelajaran sinkron dan asinkron </a:t>
            </a:r>
            <a:r>
              <a:rPr lang="id-ID" sz="2400" dirty="0"/>
              <a:t>untuk mencapai </a:t>
            </a:r>
            <a:r>
              <a:rPr lang="id-ID" sz="2400" b="1" dirty="0">
                <a:solidFill>
                  <a:srgbClr val="7030A0"/>
                </a:solidFill>
              </a:rPr>
              <a:t>efektifitas belajar yang maksimum</a:t>
            </a:r>
            <a:r>
              <a:rPr lang="id-ID" sz="2400" dirty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id-ID" sz="1800" dirty="0"/>
              <a:t>Sumber: [Piskurich, 2006 dan Chaeruman] </a:t>
            </a:r>
          </a:p>
        </p:txBody>
      </p:sp>
      <p:pic>
        <p:nvPicPr>
          <p:cNvPr id="1028" name="Picture 4" descr="Blended Learning">
            <a:extLst>
              <a:ext uri="{FF2B5EF4-FFF2-40B4-BE49-F238E27FC236}">
                <a16:creationId xmlns:a16="http://schemas.microsoft.com/office/drawing/2014/main" id="{82A69EF0-9D87-4AD5-8A7A-0744FCDB4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5968" r="2898" b="6646"/>
          <a:stretch/>
        </p:blipFill>
        <p:spPr bwMode="auto">
          <a:xfrm>
            <a:off x="2161616" y="1438488"/>
            <a:ext cx="5959582" cy="35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CFFBE96-9692-4276-B542-6DD64741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30" y="489770"/>
            <a:ext cx="9574741" cy="769550"/>
          </a:xfrm>
        </p:spPr>
        <p:txBody>
          <a:bodyPr>
            <a:noAutofit/>
          </a:bodyPr>
          <a:lstStyle/>
          <a:p>
            <a:pPr algn="ctr"/>
            <a:r>
              <a:rPr lang="id-ID" sz="36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Pembelajaran </a:t>
            </a:r>
            <a:r>
              <a:rPr lang="id-ID" sz="3600" b="1" i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Blended</a:t>
            </a:r>
            <a:r>
              <a:rPr lang="id-ID" sz="36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di Era </a:t>
            </a:r>
            <a:r>
              <a:rPr lang="id-ID" sz="3600" b="1" i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New Normal</a:t>
            </a:r>
            <a:endParaRPr lang="en-US" sz="3600" b="1" i="1" dirty="0">
              <a:solidFill>
                <a:schemeClr val="tx1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BAE05-F571-44FA-99BD-296BB7F5216B}"/>
              </a:ext>
            </a:extLst>
          </p:cNvPr>
          <p:cNvGrpSpPr/>
          <p:nvPr/>
        </p:nvGrpSpPr>
        <p:grpSpPr>
          <a:xfrm>
            <a:off x="7214717" y="2100108"/>
            <a:ext cx="3508548" cy="1055075"/>
            <a:chOff x="8169310" y="2130253"/>
            <a:chExt cx="3508548" cy="105507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363AFAB-3D1F-46A3-9397-43C7673C87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9310" y="2532185"/>
              <a:ext cx="1266092" cy="65314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E5F004-4A0D-4CCA-A85A-3CB7401F8F72}"/>
                </a:ext>
              </a:extLst>
            </p:cNvPr>
            <p:cNvSpPr txBox="1"/>
            <p:nvPr/>
          </p:nvSpPr>
          <p:spPr>
            <a:xfrm>
              <a:off x="9416979" y="2130253"/>
              <a:ext cx="22608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u="sng" dirty="0">
                  <a:solidFill>
                    <a:srgbClr val="0070C0"/>
                  </a:solidFill>
                </a:rPr>
                <a:t>Sinkronous</a:t>
              </a:r>
              <a:br>
                <a:rPr lang="id-ID" sz="2400" b="1" dirty="0">
                  <a:solidFill>
                    <a:srgbClr val="0070C0"/>
                  </a:solidFill>
                </a:rPr>
              </a:br>
              <a:r>
                <a:rPr lang="id-ID" sz="1800" b="1" i="1" dirty="0">
                  <a:solidFill>
                    <a:schemeClr val="tx1"/>
                  </a:solidFill>
                </a:rPr>
                <a:t>Pada waktu yang sama</a:t>
              </a:r>
              <a:endParaRPr lang="id-ID" sz="2400" b="1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E8E696-510A-4C00-A492-1E355F27125D}"/>
              </a:ext>
            </a:extLst>
          </p:cNvPr>
          <p:cNvGrpSpPr/>
          <p:nvPr/>
        </p:nvGrpSpPr>
        <p:grpSpPr>
          <a:xfrm>
            <a:off x="7214717" y="3145134"/>
            <a:ext cx="3478403" cy="1459469"/>
            <a:chOff x="8169310" y="3175279"/>
            <a:chExt cx="3478403" cy="1459469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9EDCB59-598B-4E23-A99F-410D2B12440B}"/>
                </a:ext>
              </a:extLst>
            </p:cNvPr>
            <p:cNvCxnSpPr>
              <a:cxnSpLocks/>
            </p:cNvCxnSpPr>
            <p:nvPr/>
          </p:nvCxnSpPr>
          <p:spPr>
            <a:xfrm>
              <a:off x="8169310" y="3175279"/>
              <a:ext cx="1215850" cy="86415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91B137-A189-41FD-9280-564A8EE51D1B}"/>
                </a:ext>
              </a:extLst>
            </p:cNvPr>
            <p:cNvSpPr txBox="1"/>
            <p:nvPr/>
          </p:nvSpPr>
          <p:spPr>
            <a:xfrm>
              <a:off x="9386834" y="3619085"/>
              <a:ext cx="22608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u="sng" dirty="0">
                  <a:solidFill>
                    <a:srgbClr val="0070C0"/>
                  </a:solidFill>
                </a:rPr>
                <a:t>Asinkronous</a:t>
              </a:r>
              <a:br>
                <a:rPr lang="id-ID" sz="2400" b="1" dirty="0">
                  <a:solidFill>
                    <a:srgbClr val="0070C0"/>
                  </a:solidFill>
                </a:rPr>
              </a:br>
              <a:r>
                <a:rPr lang="id-ID" sz="1800" b="1" i="1" dirty="0">
                  <a:solidFill>
                    <a:schemeClr val="tx1"/>
                  </a:solidFill>
                </a:rPr>
                <a:t>Tidak pada waktu yang sama</a:t>
              </a:r>
              <a:endParaRPr lang="id-ID" sz="2400" b="1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E818-0907-4825-B939-382279E7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08226" cy="824576"/>
          </a:xfrm>
        </p:spPr>
        <p:txBody>
          <a:bodyPr/>
          <a:lstStyle/>
          <a:p>
            <a:pPr algn="ctr"/>
            <a:r>
              <a:rPr lang="id-ID" sz="32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Perangkat </a:t>
            </a:r>
            <a:r>
              <a:rPr lang="id-ID" sz="3200" b="1" i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Blended Learning </a:t>
            </a:r>
            <a:r>
              <a:rPr lang="id-ID" sz="32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di Era New Normal</a:t>
            </a:r>
            <a:endParaRPr lang="id-ID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A84F43-A21F-468E-9DD6-0CF782A5323C}"/>
              </a:ext>
            </a:extLst>
          </p:cNvPr>
          <p:cNvGrpSpPr/>
          <p:nvPr/>
        </p:nvGrpSpPr>
        <p:grpSpPr>
          <a:xfrm>
            <a:off x="770295" y="1214958"/>
            <a:ext cx="3295342" cy="4966945"/>
            <a:chOff x="770295" y="1195294"/>
            <a:chExt cx="3295342" cy="496694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BA91EAE-8D27-42C2-8D00-A5D26687DE27}"/>
                </a:ext>
              </a:extLst>
            </p:cNvPr>
            <p:cNvSpPr/>
            <p:nvPr/>
          </p:nvSpPr>
          <p:spPr>
            <a:xfrm>
              <a:off x="770295" y="1195294"/>
              <a:ext cx="3295342" cy="1107476"/>
            </a:xfrm>
            <a:custGeom>
              <a:avLst/>
              <a:gdLst>
                <a:gd name="connsiteX0" fmla="*/ 0 w 3295342"/>
                <a:gd name="connsiteY0" fmla="*/ 0 h 1107476"/>
                <a:gd name="connsiteX1" fmla="*/ 3295342 w 3295342"/>
                <a:gd name="connsiteY1" fmla="*/ 0 h 1107476"/>
                <a:gd name="connsiteX2" fmla="*/ 3295342 w 3295342"/>
                <a:gd name="connsiteY2" fmla="*/ 1107476 h 1107476"/>
                <a:gd name="connsiteX3" fmla="*/ 0 w 3295342"/>
                <a:gd name="connsiteY3" fmla="*/ 1107476 h 1107476"/>
                <a:gd name="connsiteX4" fmla="*/ 0 w 3295342"/>
                <a:gd name="connsiteY4" fmla="*/ 0 h 110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1107476">
                  <a:moveTo>
                    <a:pt x="0" y="0"/>
                  </a:moveTo>
                  <a:lnTo>
                    <a:pt x="3295342" y="0"/>
                  </a:lnTo>
                  <a:lnTo>
                    <a:pt x="3295342" y="1107476"/>
                  </a:lnTo>
                  <a:lnTo>
                    <a:pt x="0" y="11074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3200" b="1" kern="1200" dirty="0"/>
                <a:t>Luar </a:t>
              </a:r>
              <a:br>
                <a:rPr lang="id-ID" sz="3200" b="1" kern="1200" dirty="0"/>
              </a:br>
              <a:r>
                <a:rPr lang="id-ID" sz="3200" b="1" kern="1200" dirty="0"/>
                <a:t>Jaringan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87F69A-E3ED-485F-B45A-CF5C54BAA40C}"/>
                </a:ext>
              </a:extLst>
            </p:cNvPr>
            <p:cNvSpPr/>
            <p:nvPr/>
          </p:nvSpPr>
          <p:spPr>
            <a:xfrm>
              <a:off x="770295" y="2302770"/>
              <a:ext cx="3295342" cy="3859469"/>
            </a:xfrm>
            <a:custGeom>
              <a:avLst/>
              <a:gdLst>
                <a:gd name="connsiteX0" fmla="*/ 0 w 3295342"/>
                <a:gd name="connsiteY0" fmla="*/ 0 h 3859469"/>
                <a:gd name="connsiteX1" fmla="*/ 3295342 w 3295342"/>
                <a:gd name="connsiteY1" fmla="*/ 0 h 3859469"/>
                <a:gd name="connsiteX2" fmla="*/ 3295342 w 3295342"/>
                <a:gd name="connsiteY2" fmla="*/ 3859469 h 3859469"/>
                <a:gd name="connsiteX3" fmla="*/ 0 w 3295342"/>
                <a:gd name="connsiteY3" fmla="*/ 3859469 h 3859469"/>
                <a:gd name="connsiteX4" fmla="*/ 0 w 3295342"/>
                <a:gd name="connsiteY4" fmla="*/ 0 h 385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3859469">
                  <a:moveTo>
                    <a:pt x="0" y="0"/>
                  </a:moveTo>
                  <a:lnTo>
                    <a:pt x="3295342" y="0"/>
                  </a:lnTo>
                  <a:lnTo>
                    <a:pt x="3295342" y="3859469"/>
                  </a:lnTo>
                  <a:lnTo>
                    <a:pt x="0" y="38594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84912" bIns="20802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600" b="1" i="1" kern="1200" dirty="0"/>
                <a:t>Visiting</a:t>
              </a:r>
              <a:r>
                <a:rPr lang="id-ID" sz="2600" b="1" kern="1200" dirty="0"/>
                <a:t> </a:t>
              </a:r>
              <a:r>
                <a:rPr lang="id-ID" sz="2600" kern="1200" dirty="0"/>
                <a:t>(protokol kesehatan)</a:t>
              </a: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600" b="1" i="1" kern="1200" dirty="0"/>
                <a:t>Modul </a:t>
              </a:r>
              <a:r>
                <a:rPr lang="id-ID" sz="2600" b="0" i="1" kern="1200" dirty="0"/>
                <a:t>&amp; </a:t>
              </a:r>
              <a:r>
                <a:rPr lang="id-ID" sz="2600" b="1" i="1" kern="1200" dirty="0"/>
                <a:t>Alat Peraga</a:t>
              </a:r>
              <a:endParaRPr lang="id-ID" sz="2600" b="1" kern="1200" dirty="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600" b="1" i="1" kern="1200" dirty="0"/>
                <a:t>Lembar kerja </a:t>
              </a:r>
              <a:r>
                <a:rPr lang="id-ID" sz="2600" i="1" kern="1200" dirty="0"/>
                <a:t>(kerjasama)</a:t>
              </a:r>
              <a:endParaRPr lang="id-ID" sz="2600" kern="1200" dirty="0"/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600" b="1" i="1" kern="1200" dirty="0"/>
                <a:t>Radio </a:t>
              </a:r>
              <a:r>
                <a:rPr lang="id-ID" sz="2600" b="1" kern="1200" dirty="0"/>
                <a:t>dan </a:t>
              </a:r>
              <a:r>
                <a:rPr lang="id-ID" sz="2600" b="1" i="1" kern="1200" dirty="0"/>
                <a:t>TV lokal </a:t>
              </a:r>
              <a:r>
                <a:rPr lang="id-ID" sz="2600" kern="1200" dirty="0"/>
                <a:t>(kerjasama)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F0E22F-C0ED-4DA5-A96A-458EB1BE0BCC}"/>
              </a:ext>
            </a:extLst>
          </p:cNvPr>
          <p:cNvGrpSpPr/>
          <p:nvPr/>
        </p:nvGrpSpPr>
        <p:grpSpPr>
          <a:xfrm>
            <a:off x="4526986" y="1214958"/>
            <a:ext cx="3295342" cy="4966945"/>
            <a:chOff x="4526986" y="1195294"/>
            <a:chExt cx="3295342" cy="496694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B50005-9461-4945-B9D5-3B9441C14ACF}"/>
                </a:ext>
              </a:extLst>
            </p:cNvPr>
            <p:cNvSpPr/>
            <p:nvPr/>
          </p:nvSpPr>
          <p:spPr>
            <a:xfrm>
              <a:off x="4526986" y="1195294"/>
              <a:ext cx="3295342" cy="1107476"/>
            </a:xfrm>
            <a:custGeom>
              <a:avLst/>
              <a:gdLst>
                <a:gd name="connsiteX0" fmla="*/ 0 w 3295342"/>
                <a:gd name="connsiteY0" fmla="*/ 0 h 1107476"/>
                <a:gd name="connsiteX1" fmla="*/ 3295342 w 3295342"/>
                <a:gd name="connsiteY1" fmla="*/ 0 h 1107476"/>
                <a:gd name="connsiteX2" fmla="*/ 3295342 w 3295342"/>
                <a:gd name="connsiteY2" fmla="*/ 1107476 h 1107476"/>
                <a:gd name="connsiteX3" fmla="*/ 0 w 3295342"/>
                <a:gd name="connsiteY3" fmla="*/ 1107476 h 1107476"/>
                <a:gd name="connsiteX4" fmla="*/ 0 w 3295342"/>
                <a:gd name="connsiteY4" fmla="*/ 0 h 110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1107476">
                  <a:moveTo>
                    <a:pt x="0" y="0"/>
                  </a:moveTo>
                  <a:lnTo>
                    <a:pt x="3295342" y="0"/>
                  </a:lnTo>
                  <a:lnTo>
                    <a:pt x="3295342" y="1107476"/>
                  </a:lnTo>
                  <a:lnTo>
                    <a:pt x="0" y="11074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1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3200" b="1" kern="1200" dirty="0"/>
                <a:t>Dalam Jaringan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51A977-D6EC-471E-A9C0-FF46AC4AD754}"/>
                </a:ext>
              </a:extLst>
            </p:cNvPr>
            <p:cNvSpPr/>
            <p:nvPr/>
          </p:nvSpPr>
          <p:spPr>
            <a:xfrm>
              <a:off x="4526986" y="2302770"/>
              <a:ext cx="3295342" cy="3859469"/>
            </a:xfrm>
            <a:custGeom>
              <a:avLst/>
              <a:gdLst>
                <a:gd name="connsiteX0" fmla="*/ 0 w 3295342"/>
                <a:gd name="connsiteY0" fmla="*/ 0 h 3859469"/>
                <a:gd name="connsiteX1" fmla="*/ 3295342 w 3295342"/>
                <a:gd name="connsiteY1" fmla="*/ 0 h 3859469"/>
                <a:gd name="connsiteX2" fmla="*/ 3295342 w 3295342"/>
                <a:gd name="connsiteY2" fmla="*/ 3859469 h 3859469"/>
                <a:gd name="connsiteX3" fmla="*/ 0 w 3295342"/>
                <a:gd name="connsiteY3" fmla="*/ 3859469 h 3859469"/>
                <a:gd name="connsiteX4" fmla="*/ 0 w 3295342"/>
                <a:gd name="connsiteY4" fmla="*/ 0 h 385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3859469">
                  <a:moveTo>
                    <a:pt x="0" y="0"/>
                  </a:moveTo>
                  <a:lnTo>
                    <a:pt x="3295342" y="0"/>
                  </a:lnTo>
                  <a:lnTo>
                    <a:pt x="3295342" y="3859469"/>
                  </a:lnTo>
                  <a:lnTo>
                    <a:pt x="0" y="38594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84912" bIns="208026" numCol="1" spcCol="1270" anchor="t" anchorCtr="0">
              <a:noAutofit/>
            </a:bodyPr>
            <a:lstStyle/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500" b="1" i="1" kern="1200" dirty="0"/>
                <a:t>Media Social </a:t>
              </a:r>
              <a:r>
                <a:rPr lang="id-ID" sz="2500" b="1" kern="1200" dirty="0"/>
                <a:t>:</a:t>
              </a:r>
              <a:r>
                <a:rPr lang="id-ID" sz="2500" kern="1200" dirty="0"/>
                <a:t> WhatsApp, Line Telegram, Youtube, </a:t>
              </a: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500" b="1" i="1" kern="1200" dirty="0"/>
                <a:t>LMS: </a:t>
              </a:r>
              <a:r>
                <a:rPr lang="id-ID" sz="2500" b="0" kern="1200" dirty="0"/>
                <a:t>Google Classroom, Microsoft Team, Edmodo, Moodle, </a:t>
              </a:r>
            </a:p>
            <a:p>
              <a:pPr marL="228600" lvl="1" indent="-22860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d-ID" sz="2500" b="1" kern="1200" dirty="0"/>
                <a:t>Tatap Maya: </a:t>
              </a:r>
              <a:r>
                <a:rPr lang="id-ID" sz="2500" kern="1200" dirty="0"/>
                <a:t>Zoom, Google Meet, Streamyard.</a:t>
              </a:r>
              <a:endParaRPr lang="id-ID" sz="2500" b="1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DAC316-88F1-4D7D-B826-B19B970D2A54}"/>
              </a:ext>
            </a:extLst>
          </p:cNvPr>
          <p:cNvGrpSpPr/>
          <p:nvPr/>
        </p:nvGrpSpPr>
        <p:grpSpPr>
          <a:xfrm>
            <a:off x="8283677" y="1214958"/>
            <a:ext cx="3295342" cy="4966945"/>
            <a:chOff x="8283677" y="1195294"/>
            <a:chExt cx="3295342" cy="496694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4EE4E2-7C5E-446E-BED6-7F0313AD21DC}"/>
                </a:ext>
              </a:extLst>
            </p:cNvPr>
            <p:cNvSpPr/>
            <p:nvPr/>
          </p:nvSpPr>
          <p:spPr>
            <a:xfrm>
              <a:off x="8283677" y="1195294"/>
              <a:ext cx="3295342" cy="1107476"/>
            </a:xfrm>
            <a:custGeom>
              <a:avLst/>
              <a:gdLst>
                <a:gd name="connsiteX0" fmla="*/ 0 w 3295342"/>
                <a:gd name="connsiteY0" fmla="*/ 0 h 1107476"/>
                <a:gd name="connsiteX1" fmla="*/ 3295342 w 3295342"/>
                <a:gd name="connsiteY1" fmla="*/ 0 h 1107476"/>
                <a:gd name="connsiteX2" fmla="*/ 3295342 w 3295342"/>
                <a:gd name="connsiteY2" fmla="*/ 1107476 h 1107476"/>
                <a:gd name="connsiteX3" fmla="*/ 0 w 3295342"/>
                <a:gd name="connsiteY3" fmla="*/ 1107476 h 1107476"/>
                <a:gd name="connsiteX4" fmla="*/ 0 w 3295342"/>
                <a:gd name="connsiteY4" fmla="*/ 0 h 110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1107476">
                  <a:moveTo>
                    <a:pt x="0" y="0"/>
                  </a:moveTo>
                  <a:lnTo>
                    <a:pt x="3295342" y="0"/>
                  </a:lnTo>
                  <a:lnTo>
                    <a:pt x="3295342" y="1107476"/>
                  </a:lnTo>
                  <a:lnTo>
                    <a:pt x="0" y="11074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3200" b="1" kern="1200" dirty="0"/>
                <a:t>Pembuat Konten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DFEACF-4BD5-42D2-982E-DC002C0D960A}"/>
                </a:ext>
              </a:extLst>
            </p:cNvPr>
            <p:cNvSpPr/>
            <p:nvPr/>
          </p:nvSpPr>
          <p:spPr>
            <a:xfrm>
              <a:off x="8283677" y="2302770"/>
              <a:ext cx="3295342" cy="3859469"/>
            </a:xfrm>
            <a:custGeom>
              <a:avLst/>
              <a:gdLst>
                <a:gd name="connsiteX0" fmla="*/ 0 w 3295342"/>
                <a:gd name="connsiteY0" fmla="*/ 0 h 3859469"/>
                <a:gd name="connsiteX1" fmla="*/ 3295342 w 3295342"/>
                <a:gd name="connsiteY1" fmla="*/ 0 h 3859469"/>
                <a:gd name="connsiteX2" fmla="*/ 3295342 w 3295342"/>
                <a:gd name="connsiteY2" fmla="*/ 3859469 h 3859469"/>
                <a:gd name="connsiteX3" fmla="*/ 0 w 3295342"/>
                <a:gd name="connsiteY3" fmla="*/ 3859469 h 3859469"/>
                <a:gd name="connsiteX4" fmla="*/ 0 w 3295342"/>
                <a:gd name="connsiteY4" fmla="*/ 0 h 385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5342" h="3859469">
                  <a:moveTo>
                    <a:pt x="0" y="0"/>
                  </a:moveTo>
                  <a:lnTo>
                    <a:pt x="3295342" y="0"/>
                  </a:lnTo>
                  <a:lnTo>
                    <a:pt x="3295342" y="3859469"/>
                  </a:lnTo>
                  <a:lnTo>
                    <a:pt x="0" y="38594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PowerPoint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Camtasia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iSpring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Lectora Ispire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quizizz.com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r>
                <a:rPr lang="id-ID" sz="2800" kern="1200" dirty="0"/>
                <a:t>kahoot.it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EA86BF5-23CC-4178-B57E-D9941C2F27B1}"/>
              </a:ext>
            </a:extLst>
          </p:cNvPr>
          <p:cNvGrpSpPr/>
          <p:nvPr/>
        </p:nvGrpSpPr>
        <p:grpSpPr>
          <a:xfrm>
            <a:off x="9777439" y="-267313"/>
            <a:ext cx="2554673" cy="2319503"/>
            <a:chOff x="9637328" y="5019675"/>
            <a:chExt cx="2554673" cy="231950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964A790-20CF-497D-A0AF-6062D423C47B}"/>
                </a:ext>
              </a:extLst>
            </p:cNvPr>
            <p:cNvSpPr/>
            <p:nvPr/>
          </p:nvSpPr>
          <p:spPr>
            <a:xfrm>
              <a:off x="10058401" y="5019675"/>
              <a:ext cx="2133600" cy="1905000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DDFCB5-AEC5-4A7F-AF49-5F77CD46D729}"/>
                </a:ext>
              </a:extLst>
            </p:cNvPr>
            <p:cNvSpPr txBox="1"/>
            <p:nvPr/>
          </p:nvSpPr>
          <p:spPr>
            <a:xfrm>
              <a:off x="10185297" y="5493482"/>
              <a:ext cx="15716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/>
                <a:t>Tak ada teknologi yang unggul bagi semua kondisi belajar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A3D92B-8FB2-4F1D-B072-B0FA2ECDE6A0}"/>
                </a:ext>
              </a:extLst>
            </p:cNvPr>
            <p:cNvSpPr/>
            <p:nvPr/>
          </p:nvSpPr>
          <p:spPr>
            <a:xfrm>
              <a:off x="9637328" y="5514318"/>
              <a:ext cx="367863" cy="367863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80EB75-BF31-4A2D-AC39-7D4CF454EFDD}"/>
                </a:ext>
              </a:extLst>
            </p:cNvPr>
            <p:cNvSpPr/>
            <p:nvPr/>
          </p:nvSpPr>
          <p:spPr>
            <a:xfrm>
              <a:off x="11181364" y="6971315"/>
              <a:ext cx="367863" cy="367863"/>
            </a:xfrm>
            <a:prstGeom prst="ellipse">
              <a:avLst/>
            </a:prstGeom>
            <a:solidFill>
              <a:srgbClr val="C1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DCFFBE96-9692-4276-B542-6DD64741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02" y="459629"/>
            <a:ext cx="8629796" cy="769550"/>
          </a:xfrm>
        </p:spPr>
        <p:txBody>
          <a:bodyPr>
            <a:noAutofit/>
          </a:bodyPr>
          <a:lstStyle/>
          <a:p>
            <a:pPr algn="ctr"/>
            <a:r>
              <a:rPr lang="id-ID" sz="3600" b="1" dirty="0">
                <a:solidFill>
                  <a:schemeClr val="tx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Memilih Teknologi Pendidikan</a:t>
            </a:r>
            <a:endParaRPr lang="en-US" sz="3600" b="1" dirty="0">
              <a:solidFill>
                <a:schemeClr val="tx1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D4FEF5-7C3C-4F6B-9D0C-B1DDE6FF11DF}"/>
              </a:ext>
            </a:extLst>
          </p:cNvPr>
          <p:cNvGrpSpPr/>
          <p:nvPr/>
        </p:nvGrpSpPr>
        <p:grpSpPr>
          <a:xfrm>
            <a:off x="1124433" y="1387301"/>
            <a:ext cx="4660277" cy="1453482"/>
            <a:chOff x="1325156" y="1387301"/>
            <a:chExt cx="4660277" cy="145348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A82C6A-EB23-4C68-8A3A-BA1DCC59A060}"/>
                </a:ext>
              </a:extLst>
            </p:cNvPr>
            <p:cNvSpPr/>
            <p:nvPr/>
          </p:nvSpPr>
          <p:spPr>
            <a:xfrm>
              <a:off x="1921326" y="1570750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B0F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Seting Pembelajaran</a:t>
              </a:r>
            </a:p>
          </p:txBody>
        </p:sp>
        <p:sp>
          <p:nvSpPr>
            <p:cNvPr id="7" name="Rectangle 6" descr="Classroom">
              <a:extLst>
                <a:ext uri="{FF2B5EF4-FFF2-40B4-BE49-F238E27FC236}">
                  <a16:creationId xmlns:a16="http://schemas.microsoft.com/office/drawing/2014/main" id="{BE7B0744-EAB4-41F9-94FC-E2DFD4C70ED3}"/>
                </a:ext>
              </a:extLst>
            </p:cNvPr>
            <p:cNvSpPr/>
            <p:nvPr/>
          </p:nvSpPr>
          <p:spPr>
            <a:xfrm>
              <a:off x="1325156" y="1387301"/>
              <a:ext cx="1140545" cy="1333535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F7BE61-44AE-4E80-AB0D-53360E7FCE1E}"/>
              </a:ext>
            </a:extLst>
          </p:cNvPr>
          <p:cNvGrpSpPr/>
          <p:nvPr/>
        </p:nvGrpSpPr>
        <p:grpSpPr>
          <a:xfrm>
            <a:off x="6407270" y="1387301"/>
            <a:ext cx="4582223" cy="1453482"/>
            <a:chOff x="6329213" y="1387301"/>
            <a:chExt cx="4582223" cy="14534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F09FB3-8478-4FD7-8809-AD08467D06D9}"/>
                </a:ext>
              </a:extLst>
            </p:cNvPr>
            <p:cNvSpPr/>
            <p:nvPr/>
          </p:nvSpPr>
          <p:spPr>
            <a:xfrm>
              <a:off x="6847329" y="1570750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Mudah digunakan</a:t>
              </a:r>
            </a:p>
          </p:txBody>
        </p:sp>
        <p:sp>
          <p:nvSpPr>
            <p:cNvPr id="9" name="Rectangle 8" descr="Open hand">
              <a:extLst>
                <a:ext uri="{FF2B5EF4-FFF2-40B4-BE49-F238E27FC236}">
                  <a16:creationId xmlns:a16="http://schemas.microsoft.com/office/drawing/2014/main" id="{A5B197EE-7EAE-45D4-A182-EA28605835DF}"/>
                </a:ext>
              </a:extLst>
            </p:cNvPr>
            <p:cNvSpPr/>
            <p:nvPr/>
          </p:nvSpPr>
          <p:spPr>
            <a:xfrm>
              <a:off x="6329213" y="1387301"/>
              <a:ext cx="1140545" cy="133353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2289505"/>
                <a:satOff val="-12031"/>
                <a:lumOff val="-87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98FDD7-56DE-48B3-88E6-39754F80DE71}"/>
              </a:ext>
            </a:extLst>
          </p:cNvPr>
          <p:cNvGrpSpPr/>
          <p:nvPr/>
        </p:nvGrpSpPr>
        <p:grpSpPr>
          <a:xfrm>
            <a:off x="6407270" y="2986132"/>
            <a:ext cx="4582223" cy="1453482"/>
            <a:chOff x="6329213" y="2986132"/>
            <a:chExt cx="4582223" cy="145348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C0AA380-7ABD-44F6-8527-20AF5DFA22C8}"/>
                </a:ext>
              </a:extLst>
            </p:cNvPr>
            <p:cNvSpPr/>
            <p:nvPr/>
          </p:nvSpPr>
          <p:spPr>
            <a:xfrm>
              <a:off x="6847329" y="3169581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Biaya</a:t>
              </a:r>
            </a:p>
          </p:txBody>
        </p:sp>
        <p:sp>
          <p:nvSpPr>
            <p:cNvPr id="13" name="Rectangle 12" descr="Money">
              <a:extLst>
                <a:ext uri="{FF2B5EF4-FFF2-40B4-BE49-F238E27FC236}">
                  <a16:creationId xmlns:a16="http://schemas.microsoft.com/office/drawing/2014/main" id="{9A97B7E8-5A68-4D59-B08A-AF83D2DEDF6A}"/>
                </a:ext>
              </a:extLst>
            </p:cNvPr>
            <p:cNvSpPr/>
            <p:nvPr/>
          </p:nvSpPr>
          <p:spPr>
            <a:xfrm>
              <a:off x="6329213" y="2986132"/>
              <a:ext cx="1140545" cy="133353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6868515"/>
                <a:satOff val="-36094"/>
                <a:lumOff val="-26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700B39-D6DE-4280-AB4D-A33826D3FE4F}"/>
              </a:ext>
            </a:extLst>
          </p:cNvPr>
          <p:cNvGrpSpPr/>
          <p:nvPr/>
        </p:nvGrpSpPr>
        <p:grpSpPr>
          <a:xfrm>
            <a:off x="1124433" y="4584963"/>
            <a:ext cx="4660277" cy="1453482"/>
            <a:chOff x="1325156" y="4584963"/>
            <a:chExt cx="4660277" cy="145348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A105DC-67ED-4DA1-AC6B-C8DED99060B0}"/>
                </a:ext>
              </a:extLst>
            </p:cNvPr>
            <p:cNvSpPr/>
            <p:nvPr/>
          </p:nvSpPr>
          <p:spPr>
            <a:xfrm>
              <a:off x="1921326" y="4768412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Keamanan &amp; Bebas Bias</a:t>
              </a:r>
            </a:p>
          </p:txBody>
        </p:sp>
        <p:sp>
          <p:nvSpPr>
            <p:cNvPr id="15" name="Rectangle 14" descr="Lock">
              <a:extLst>
                <a:ext uri="{FF2B5EF4-FFF2-40B4-BE49-F238E27FC236}">
                  <a16:creationId xmlns:a16="http://schemas.microsoft.com/office/drawing/2014/main" id="{15CADFEC-2EC1-46C1-8C06-C20C2AFFE36D}"/>
                </a:ext>
              </a:extLst>
            </p:cNvPr>
            <p:cNvSpPr/>
            <p:nvPr/>
          </p:nvSpPr>
          <p:spPr>
            <a:xfrm>
              <a:off x="1325156" y="4584963"/>
              <a:ext cx="1140545" cy="1333535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9158019"/>
                <a:satOff val="-48125"/>
                <a:lumOff val="-348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1133D7-33FF-4844-BA17-F8335CDD6989}"/>
              </a:ext>
            </a:extLst>
          </p:cNvPr>
          <p:cNvGrpSpPr/>
          <p:nvPr/>
        </p:nvGrpSpPr>
        <p:grpSpPr>
          <a:xfrm>
            <a:off x="6407270" y="4584963"/>
            <a:ext cx="4582223" cy="1453482"/>
            <a:chOff x="6329213" y="4584963"/>
            <a:chExt cx="4582223" cy="145348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56DE0F9-2830-4AD1-875C-FA2DD30B4940}"/>
                </a:ext>
              </a:extLst>
            </p:cNvPr>
            <p:cNvSpPr/>
            <p:nvPr/>
          </p:nvSpPr>
          <p:spPr>
            <a:xfrm>
              <a:off x="6847329" y="4768412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Materi akurat dan </a:t>
              </a:r>
              <a:r>
                <a:rPr lang="id-ID" sz="2800" i="1" kern="1200" dirty="0"/>
                <a:t>updated</a:t>
              </a:r>
            </a:p>
          </p:txBody>
        </p:sp>
        <p:sp>
          <p:nvSpPr>
            <p:cNvPr id="17" name="Rectangle 16" descr="Bullseye">
              <a:extLst>
                <a:ext uri="{FF2B5EF4-FFF2-40B4-BE49-F238E27FC236}">
                  <a16:creationId xmlns:a16="http://schemas.microsoft.com/office/drawing/2014/main" id="{49578BE9-3882-47EA-AD70-645DD3FFD76D}"/>
                </a:ext>
              </a:extLst>
            </p:cNvPr>
            <p:cNvSpPr/>
            <p:nvPr/>
          </p:nvSpPr>
          <p:spPr>
            <a:xfrm>
              <a:off x="6329213" y="4584963"/>
              <a:ext cx="1140545" cy="1333535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C7C06-1093-474E-A2C8-E806D4A0671C}"/>
              </a:ext>
            </a:extLst>
          </p:cNvPr>
          <p:cNvGrpSpPr/>
          <p:nvPr/>
        </p:nvGrpSpPr>
        <p:grpSpPr>
          <a:xfrm>
            <a:off x="954594" y="2960079"/>
            <a:ext cx="4830116" cy="1479535"/>
            <a:chOff x="954594" y="2960079"/>
            <a:chExt cx="4830116" cy="147953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B142DA-851A-4484-A7A3-10FE2BE73C06}"/>
                </a:ext>
              </a:extLst>
            </p:cNvPr>
            <p:cNvSpPr/>
            <p:nvPr/>
          </p:nvSpPr>
          <p:spPr>
            <a:xfrm>
              <a:off x="1720603" y="3169581"/>
              <a:ext cx="4064107" cy="1270033"/>
            </a:xfrm>
            <a:custGeom>
              <a:avLst/>
              <a:gdLst>
                <a:gd name="connsiteX0" fmla="*/ 0 w 4064107"/>
                <a:gd name="connsiteY0" fmla="*/ 0 h 1270033"/>
                <a:gd name="connsiteX1" fmla="*/ 4064107 w 4064107"/>
                <a:gd name="connsiteY1" fmla="*/ 0 h 1270033"/>
                <a:gd name="connsiteX2" fmla="*/ 4064107 w 4064107"/>
                <a:gd name="connsiteY2" fmla="*/ 1270033 h 1270033"/>
                <a:gd name="connsiteX3" fmla="*/ 0 w 4064107"/>
                <a:gd name="connsiteY3" fmla="*/ 1270033 h 1270033"/>
                <a:gd name="connsiteX4" fmla="*/ 0 w 4064107"/>
                <a:gd name="connsiteY4" fmla="*/ 0 h 1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107" h="1270033">
                  <a:moveTo>
                    <a:pt x="0" y="0"/>
                  </a:moveTo>
                  <a:lnTo>
                    <a:pt x="4064107" y="0"/>
                  </a:lnTo>
                  <a:lnTo>
                    <a:pt x="4064107" y="1270033"/>
                  </a:lnTo>
                  <a:lnTo>
                    <a:pt x="0" y="127003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36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Kualitas teknis</a:t>
              </a:r>
            </a:p>
          </p:txBody>
        </p:sp>
        <p:pic>
          <p:nvPicPr>
            <p:cNvPr id="46" name="Graphic 45" descr="Body builder">
              <a:extLst>
                <a:ext uri="{FF2B5EF4-FFF2-40B4-BE49-F238E27FC236}">
                  <a16:creationId xmlns:a16="http://schemas.microsoft.com/office/drawing/2014/main" id="{34760BFE-4D87-48EF-A0BF-63F724DB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4594" y="2960079"/>
              <a:ext cx="1368250" cy="136825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499C90-BF9A-4162-B1EE-8AFAEFD5F181}"/>
              </a:ext>
            </a:extLst>
          </p:cNvPr>
          <p:cNvGrpSpPr/>
          <p:nvPr/>
        </p:nvGrpSpPr>
        <p:grpSpPr>
          <a:xfrm>
            <a:off x="0" y="-36431"/>
            <a:ext cx="12200792" cy="6894431"/>
            <a:chOff x="-8792" y="-27055"/>
            <a:chExt cx="12200792" cy="689443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B92D6C8-1E29-4255-9692-21E591E2E72C}"/>
                </a:ext>
              </a:extLst>
            </p:cNvPr>
            <p:cNvSpPr/>
            <p:nvPr/>
          </p:nvSpPr>
          <p:spPr>
            <a:xfrm>
              <a:off x="-2166" y="-2408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9784B6-8240-4559-B656-127FF8340AF6}"/>
                </a:ext>
              </a:extLst>
            </p:cNvPr>
            <p:cNvSpPr/>
            <p:nvPr/>
          </p:nvSpPr>
          <p:spPr>
            <a:xfrm>
              <a:off x="11846497" y="-2409"/>
              <a:ext cx="345502" cy="6744157"/>
            </a:xfrm>
            <a:prstGeom prst="rect">
              <a:avLst/>
            </a:prstGeom>
            <a:gradFill>
              <a:gsLst>
                <a:gs pos="15000">
                  <a:srgbClr val="0070C0"/>
                </a:gs>
                <a:gs pos="51000">
                  <a:srgbClr val="99CCFF"/>
                </a:gs>
                <a:gs pos="87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9C5FB3-6627-497E-9079-A2CB53640732}"/>
                </a:ext>
              </a:extLst>
            </p:cNvPr>
            <p:cNvSpPr/>
            <p:nvPr/>
          </p:nvSpPr>
          <p:spPr>
            <a:xfrm>
              <a:off x="-2166" y="-2408"/>
              <a:ext cx="12194165" cy="203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B8498CE-C37A-41B9-8876-EF57437B952D}"/>
                </a:ext>
              </a:extLst>
            </p:cNvPr>
            <p:cNvGrpSpPr/>
            <p:nvPr/>
          </p:nvGrpSpPr>
          <p:grpSpPr>
            <a:xfrm>
              <a:off x="-8792" y="6376639"/>
              <a:ext cx="12200792" cy="490737"/>
              <a:chOff x="-6625" y="6379047"/>
              <a:chExt cx="12198626" cy="49073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02EFC7D-4C54-4F75-BB41-59E7516B1160}"/>
                  </a:ext>
                </a:extLst>
              </p:cNvPr>
              <p:cNvSpPr/>
              <p:nvPr/>
            </p:nvSpPr>
            <p:spPr>
              <a:xfrm>
                <a:off x="4624755" y="6612255"/>
                <a:ext cx="1063869" cy="245521"/>
              </a:xfrm>
              <a:prstGeom prst="rect">
                <a:avLst/>
              </a:prstGeom>
              <a:solidFill>
                <a:srgbClr val="FFA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0">
                <a:extLst>
                  <a:ext uri="{FF2B5EF4-FFF2-40B4-BE49-F238E27FC236}">
                    <a16:creationId xmlns:a16="http://schemas.microsoft.com/office/drawing/2014/main" id="{97A14600-8ABD-4C16-B30E-5C340779CDB0}"/>
                  </a:ext>
                </a:extLst>
              </p:cNvPr>
              <p:cNvSpPr/>
              <p:nvPr/>
            </p:nvSpPr>
            <p:spPr>
              <a:xfrm>
                <a:off x="5065381" y="6622909"/>
                <a:ext cx="7126620" cy="246875"/>
              </a:xfrm>
              <a:custGeom>
                <a:avLst/>
                <a:gdLst>
                  <a:gd name="connsiteX0" fmla="*/ 0 w 7048500"/>
                  <a:gd name="connsiteY0" fmla="*/ 0 h 219807"/>
                  <a:gd name="connsiteX1" fmla="*/ 7048500 w 7048500"/>
                  <a:gd name="connsiteY1" fmla="*/ 0 h 219807"/>
                  <a:gd name="connsiteX2" fmla="*/ 7048500 w 7048500"/>
                  <a:gd name="connsiteY2" fmla="*/ 219807 h 219807"/>
                  <a:gd name="connsiteX3" fmla="*/ 0 w 7048500"/>
                  <a:gd name="connsiteY3" fmla="*/ 219807 h 219807"/>
                  <a:gd name="connsiteX4" fmla="*/ 0 w 7048500"/>
                  <a:gd name="connsiteY4" fmla="*/ 0 h 219807"/>
                  <a:gd name="connsiteX0" fmla="*/ 334107 w 7382607"/>
                  <a:gd name="connsiteY0" fmla="*/ 0 h 219807"/>
                  <a:gd name="connsiteX1" fmla="*/ 7382607 w 7382607"/>
                  <a:gd name="connsiteY1" fmla="*/ 0 h 219807"/>
                  <a:gd name="connsiteX2" fmla="*/ 7382607 w 7382607"/>
                  <a:gd name="connsiteY2" fmla="*/ 219807 h 219807"/>
                  <a:gd name="connsiteX3" fmla="*/ 0 w 7382607"/>
                  <a:gd name="connsiteY3" fmla="*/ 219807 h 219807"/>
                  <a:gd name="connsiteX4" fmla="*/ 334107 w 7382607"/>
                  <a:gd name="connsiteY4" fmla="*/ 0 h 219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2607" h="219807">
                    <a:moveTo>
                      <a:pt x="334107" y="0"/>
                    </a:moveTo>
                    <a:lnTo>
                      <a:pt x="7382607" y="0"/>
                    </a:lnTo>
                    <a:lnTo>
                      <a:pt x="7382607" y="219807"/>
                    </a:lnTo>
                    <a:lnTo>
                      <a:pt x="0" y="219807"/>
                    </a:lnTo>
                    <a:lnTo>
                      <a:pt x="334107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9840CEFF-43DC-436E-927B-B98E2D713081}"/>
                  </a:ext>
                </a:extLst>
              </p:cNvPr>
              <p:cNvSpPr/>
              <p:nvPr/>
            </p:nvSpPr>
            <p:spPr>
              <a:xfrm>
                <a:off x="785938" y="6411997"/>
                <a:ext cx="14304" cy="4763"/>
              </a:xfrm>
              <a:custGeom>
                <a:avLst/>
                <a:gdLst>
                  <a:gd name="connsiteX0" fmla="*/ 14304 w 14304"/>
                  <a:gd name="connsiteY0" fmla="*/ 0 h 4763"/>
                  <a:gd name="connsiteX1" fmla="*/ 5971 w 14304"/>
                  <a:gd name="connsiteY1" fmla="*/ 4763 h 4763"/>
                  <a:gd name="connsiteX2" fmla="*/ 0 w 14304"/>
                  <a:gd name="connsiteY2" fmla="*/ 4763 h 4763"/>
                  <a:gd name="connsiteX3" fmla="*/ 14304 w 14304"/>
                  <a:gd name="connsiteY3" fmla="*/ 0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" h="4763">
                    <a:moveTo>
                      <a:pt x="14304" y="0"/>
                    </a:moveTo>
                    <a:lnTo>
                      <a:pt x="5971" y="4763"/>
                    </a:lnTo>
                    <a:lnTo>
                      <a:pt x="0" y="4763"/>
                    </a:lnTo>
                    <a:lnTo>
                      <a:pt x="14304" y="0"/>
                    </a:lnTo>
                    <a:close/>
                  </a:path>
                </a:pathLst>
              </a:custGeom>
              <a:solidFill>
                <a:srgbClr val="F7A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5">
                <a:extLst>
                  <a:ext uri="{FF2B5EF4-FFF2-40B4-BE49-F238E27FC236}">
                    <a16:creationId xmlns:a16="http://schemas.microsoft.com/office/drawing/2014/main" id="{539F1DD3-D84F-4F51-B9DB-5DD66CD7D592}"/>
                  </a:ext>
                </a:extLst>
              </p:cNvPr>
              <p:cNvSpPr/>
              <p:nvPr/>
            </p:nvSpPr>
            <p:spPr>
              <a:xfrm>
                <a:off x="1" y="6412644"/>
                <a:ext cx="5104894" cy="447764"/>
              </a:xfrm>
              <a:custGeom>
                <a:avLst/>
                <a:gdLst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5024582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  <a:gd name="connsiteX0" fmla="*/ 0 w 5024582"/>
                  <a:gd name="connsiteY0" fmla="*/ 0 h 397164"/>
                  <a:gd name="connsiteX1" fmla="*/ 4553528 w 5024582"/>
                  <a:gd name="connsiteY1" fmla="*/ 0 h 397164"/>
                  <a:gd name="connsiteX2" fmla="*/ 5024582 w 5024582"/>
                  <a:gd name="connsiteY2" fmla="*/ 397164 h 397164"/>
                  <a:gd name="connsiteX3" fmla="*/ 0 w 5024582"/>
                  <a:gd name="connsiteY3" fmla="*/ 397164 h 397164"/>
                  <a:gd name="connsiteX4" fmla="*/ 0 w 5024582"/>
                  <a:gd name="connsiteY4" fmla="*/ 0 h 39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582" h="397164">
                    <a:moveTo>
                      <a:pt x="0" y="0"/>
                    </a:moveTo>
                    <a:lnTo>
                      <a:pt x="4553528" y="0"/>
                    </a:lnTo>
                    <a:lnTo>
                      <a:pt x="5024582" y="397164"/>
                    </a:lnTo>
                    <a:lnTo>
                      <a:pt x="0" y="397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729910A1-71EF-4F27-B806-4B8C1210B9D0}"/>
                  </a:ext>
                </a:extLst>
              </p:cNvPr>
              <p:cNvSpPr/>
              <p:nvPr/>
            </p:nvSpPr>
            <p:spPr>
              <a:xfrm>
                <a:off x="0" y="6410640"/>
                <a:ext cx="2950459" cy="447360"/>
              </a:xfrm>
              <a:custGeom>
                <a:avLst/>
                <a:gdLst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794327 w 2953014"/>
                  <a:gd name="connsiteY3" fmla="*/ 9146 h 424783"/>
                  <a:gd name="connsiteX4" fmla="*/ 2953014 w 2953014"/>
                  <a:gd name="connsiteY4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49088 w 2953014"/>
                  <a:gd name="connsiteY3" fmla="*/ 340149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53014 w 2953014"/>
                  <a:gd name="connsiteY0" fmla="*/ 0 h 424783"/>
                  <a:gd name="connsiteX1" fmla="*/ 2140545 w 2953014"/>
                  <a:gd name="connsiteY1" fmla="*/ 424783 h 424783"/>
                  <a:gd name="connsiteX2" fmla="*/ 0 w 2953014"/>
                  <a:gd name="connsiteY2" fmla="*/ 424783 h 424783"/>
                  <a:gd name="connsiteX3" fmla="*/ 1 w 2953014"/>
                  <a:gd name="connsiteY3" fmla="*/ 300393 h 424783"/>
                  <a:gd name="connsiteX4" fmla="*/ 794327 w 2953014"/>
                  <a:gd name="connsiteY4" fmla="*/ 9146 h 424783"/>
                  <a:gd name="connsiteX5" fmla="*/ 2953014 w 2953014"/>
                  <a:gd name="connsiteY5" fmla="*/ 0 h 424783"/>
                  <a:gd name="connsiteX0" fmla="*/ 2948098 w 2948098"/>
                  <a:gd name="connsiteY0" fmla="*/ 0 h 419962"/>
                  <a:gd name="connsiteX1" fmla="*/ 2140545 w 2948098"/>
                  <a:gd name="connsiteY1" fmla="*/ 419962 h 419962"/>
                  <a:gd name="connsiteX2" fmla="*/ 0 w 2948098"/>
                  <a:gd name="connsiteY2" fmla="*/ 419962 h 419962"/>
                  <a:gd name="connsiteX3" fmla="*/ 1 w 2948098"/>
                  <a:gd name="connsiteY3" fmla="*/ 295572 h 419962"/>
                  <a:gd name="connsiteX4" fmla="*/ 794327 w 2948098"/>
                  <a:gd name="connsiteY4" fmla="*/ 4325 h 419962"/>
                  <a:gd name="connsiteX5" fmla="*/ 2948098 w 2948098"/>
                  <a:gd name="connsiteY5" fmla="*/ 0 h 419962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33656 w 2948098"/>
                  <a:gd name="connsiteY4" fmla="*/ 0 h 420458"/>
                  <a:gd name="connsiteX5" fmla="*/ 2948098 w 2948098"/>
                  <a:gd name="connsiteY5" fmla="*/ 496 h 420458"/>
                  <a:gd name="connsiteX0" fmla="*/ 2948098 w 2948098"/>
                  <a:gd name="connsiteY0" fmla="*/ 496 h 420458"/>
                  <a:gd name="connsiteX1" fmla="*/ 2140545 w 2948098"/>
                  <a:gd name="connsiteY1" fmla="*/ 420458 h 420458"/>
                  <a:gd name="connsiteX2" fmla="*/ 0 w 2948098"/>
                  <a:gd name="connsiteY2" fmla="*/ 420458 h 420458"/>
                  <a:gd name="connsiteX3" fmla="*/ 1 w 2948098"/>
                  <a:gd name="connsiteY3" fmla="*/ 296068 h 420458"/>
                  <a:gd name="connsiteX4" fmla="*/ 813992 w 2948098"/>
                  <a:gd name="connsiteY4" fmla="*/ 0 h 420458"/>
                  <a:gd name="connsiteX5" fmla="*/ 2948098 w 2948098"/>
                  <a:gd name="connsiteY5" fmla="*/ 496 h 420458"/>
                  <a:gd name="connsiteX0" fmla="*/ 2945543 w 2945543"/>
                  <a:gd name="connsiteY0" fmla="*/ 0 h 422445"/>
                  <a:gd name="connsiteX1" fmla="*/ 2140545 w 2945543"/>
                  <a:gd name="connsiteY1" fmla="*/ 422445 h 422445"/>
                  <a:gd name="connsiteX2" fmla="*/ 0 w 2945543"/>
                  <a:gd name="connsiteY2" fmla="*/ 422445 h 422445"/>
                  <a:gd name="connsiteX3" fmla="*/ 1 w 2945543"/>
                  <a:gd name="connsiteY3" fmla="*/ 298055 h 422445"/>
                  <a:gd name="connsiteX4" fmla="*/ 813992 w 2945543"/>
                  <a:gd name="connsiteY4" fmla="*/ 1987 h 422445"/>
                  <a:gd name="connsiteX5" fmla="*/ 2945543 w 2945543"/>
                  <a:gd name="connsiteY5" fmla="*/ 0 h 42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5543" h="422445">
                    <a:moveTo>
                      <a:pt x="2945543" y="0"/>
                    </a:moveTo>
                    <a:lnTo>
                      <a:pt x="2140545" y="422445"/>
                    </a:lnTo>
                    <a:lnTo>
                      <a:pt x="0" y="422445"/>
                    </a:lnTo>
                    <a:cubicBezTo>
                      <a:pt x="0" y="380982"/>
                      <a:pt x="1" y="339518"/>
                      <a:pt x="1" y="298055"/>
                    </a:cubicBezTo>
                    <a:lnTo>
                      <a:pt x="813992" y="1987"/>
                    </a:lnTo>
                    <a:lnTo>
                      <a:pt x="294554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AB7E5010-48C9-4AAF-A234-98435EB7656A}"/>
                  </a:ext>
                </a:extLst>
              </p:cNvPr>
              <p:cNvSpPr/>
              <p:nvPr/>
            </p:nvSpPr>
            <p:spPr>
              <a:xfrm>
                <a:off x="-6625" y="6412230"/>
                <a:ext cx="2143539" cy="445770"/>
              </a:xfrm>
              <a:custGeom>
                <a:avLst/>
                <a:gdLst>
                  <a:gd name="connsiteX0" fmla="*/ 0 w 563217"/>
                  <a:gd name="connsiteY0" fmla="*/ 0 h 407504"/>
                  <a:gd name="connsiteX1" fmla="*/ 563217 w 563217"/>
                  <a:gd name="connsiteY1" fmla="*/ 0 h 407504"/>
                  <a:gd name="connsiteX2" fmla="*/ 563217 w 563217"/>
                  <a:gd name="connsiteY2" fmla="*/ 407504 h 407504"/>
                  <a:gd name="connsiteX3" fmla="*/ 0 w 563217"/>
                  <a:gd name="connsiteY3" fmla="*/ 407504 h 407504"/>
                  <a:gd name="connsiteX4" fmla="*/ 0 w 563217"/>
                  <a:gd name="connsiteY4" fmla="*/ 0 h 407504"/>
                  <a:gd name="connsiteX0" fmla="*/ 0 w 563217"/>
                  <a:gd name="connsiteY0" fmla="*/ 0 h 407504"/>
                  <a:gd name="connsiteX1" fmla="*/ 563217 w 563217"/>
                  <a:gd name="connsiteY1" fmla="*/ 407504 h 407504"/>
                  <a:gd name="connsiteX2" fmla="*/ 0 w 563217"/>
                  <a:gd name="connsiteY2" fmla="*/ 407504 h 407504"/>
                  <a:gd name="connsiteX3" fmla="*/ 0 w 563217"/>
                  <a:gd name="connsiteY3" fmla="*/ 0 h 407504"/>
                  <a:gd name="connsiteX0" fmla="*/ 0 w 1328530"/>
                  <a:gd name="connsiteY0" fmla="*/ 0 h 414130"/>
                  <a:gd name="connsiteX1" fmla="*/ 1328530 w 1328530"/>
                  <a:gd name="connsiteY1" fmla="*/ 414130 h 414130"/>
                  <a:gd name="connsiteX2" fmla="*/ 0 w 1328530"/>
                  <a:gd name="connsiteY2" fmla="*/ 407504 h 414130"/>
                  <a:gd name="connsiteX3" fmla="*/ 0 w 1328530"/>
                  <a:gd name="connsiteY3" fmla="*/ 0 h 414130"/>
                  <a:gd name="connsiteX0" fmla="*/ 0 w 1328530"/>
                  <a:gd name="connsiteY0" fmla="*/ 0 h 417443"/>
                  <a:gd name="connsiteX1" fmla="*/ 1328530 w 1328530"/>
                  <a:gd name="connsiteY1" fmla="*/ 417443 h 417443"/>
                  <a:gd name="connsiteX2" fmla="*/ 0 w 1328530"/>
                  <a:gd name="connsiteY2" fmla="*/ 407504 h 417443"/>
                  <a:gd name="connsiteX3" fmla="*/ 0 w 1328530"/>
                  <a:gd name="connsiteY3" fmla="*/ 0 h 417443"/>
                  <a:gd name="connsiteX0" fmla="*/ 808383 w 2136913"/>
                  <a:gd name="connsiteY0" fmla="*/ 0 h 427383"/>
                  <a:gd name="connsiteX1" fmla="*/ 2136913 w 2136913"/>
                  <a:gd name="connsiteY1" fmla="*/ 417443 h 427383"/>
                  <a:gd name="connsiteX2" fmla="*/ 0 w 2136913"/>
                  <a:gd name="connsiteY2" fmla="*/ 427383 h 427383"/>
                  <a:gd name="connsiteX3" fmla="*/ 808383 w 2136913"/>
                  <a:gd name="connsiteY3" fmla="*/ 0 h 427383"/>
                  <a:gd name="connsiteX0" fmla="*/ 808383 w 2143539"/>
                  <a:gd name="connsiteY0" fmla="*/ 0 h 427383"/>
                  <a:gd name="connsiteX1" fmla="*/ 2143539 w 2143539"/>
                  <a:gd name="connsiteY1" fmla="*/ 424069 h 427383"/>
                  <a:gd name="connsiteX2" fmla="*/ 0 w 2143539"/>
                  <a:gd name="connsiteY2" fmla="*/ 427383 h 427383"/>
                  <a:gd name="connsiteX3" fmla="*/ 808383 w 2143539"/>
                  <a:gd name="connsiteY3" fmla="*/ 0 h 427383"/>
                  <a:gd name="connsiteX0" fmla="*/ 808383 w 2143539"/>
                  <a:gd name="connsiteY0" fmla="*/ 0 h 427383"/>
                  <a:gd name="connsiteX1" fmla="*/ 1116496 w 2143539"/>
                  <a:gd name="connsiteY1" fmla="*/ 92765 h 427383"/>
                  <a:gd name="connsiteX2" fmla="*/ 2143539 w 2143539"/>
                  <a:gd name="connsiteY2" fmla="*/ 424069 h 427383"/>
                  <a:gd name="connsiteX3" fmla="*/ 0 w 2143539"/>
                  <a:gd name="connsiteY3" fmla="*/ 427383 h 427383"/>
                  <a:gd name="connsiteX4" fmla="*/ 808383 w 2143539"/>
                  <a:gd name="connsiteY4" fmla="*/ 0 h 427383"/>
                  <a:gd name="connsiteX0" fmla="*/ 808383 w 2143539"/>
                  <a:gd name="connsiteY0" fmla="*/ 6626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08383 w 2143539"/>
                  <a:gd name="connsiteY4" fmla="*/ 6626 h 434009"/>
                  <a:gd name="connsiteX0" fmla="*/ 831574 w 2143539"/>
                  <a:gd name="connsiteY0" fmla="*/ 0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31574 w 2143539"/>
                  <a:gd name="connsiteY4" fmla="*/ 0 h 434009"/>
                  <a:gd name="connsiteX0" fmla="*/ 841513 w 2143539"/>
                  <a:gd name="connsiteY0" fmla="*/ 3313 h 434009"/>
                  <a:gd name="connsiteX1" fmla="*/ 1143001 w 2143539"/>
                  <a:gd name="connsiteY1" fmla="*/ 0 h 434009"/>
                  <a:gd name="connsiteX2" fmla="*/ 2143539 w 2143539"/>
                  <a:gd name="connsiteY2" fmla="*/ 430695 h 434009"/>
                  <a:gd name="connsiteX3" fmla="*/ 0 w 2143539"/>
                  <a:gd name="connsiteY3" fmla="*/ 434009 h 434009"/>
                  <a:gd name="connsiteX4" fmla="*/ 841513 w 2143539"/>
                  <a:gd name="connsiteY4" fmla="*/ 3313 h 4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539" h="434009">
                    <a:moveTo>
                      <a:pt x="841513" y="3313"/>
                    </a:moveTo>
                    <a:lnTo>
                      <a:pt x="1143001" y="0"/>
                    </a:lnTo>
                    <a:lnTo>
                      <a:pt x="2143539" y="430695"/>
                    </a:lnTo>
                    <a:lnTo>
                      <a:pt x="0" y="434009"/>
                    </a:lnTo>
                    <a:lnTo>
                      <a:pt x="841513" y="3313"/>
                    </a:lnTo>
                    <a:close/>
                  </a:path>
                </a:pathLst>
              </a:custGeom>
              <a:solidFill>
                <a:srgbClr val="F6661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885287A-C391-4DEF-A7DB-F6D051C80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057" y="6455075"/>
                <a:ext cx="356122" cy="35849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A70A968-E715-4650-AEFC-33D6BE2D2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541" y="6454925"/>
                <a:ext cx="358790" cy="35879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565767B-9763-4531-B5DE-4108FBFA0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10" y="6442676"/>
                <a:ext cx="383288" cy="383288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6466DA-3EB7-418E-A910-E8FE656C4FD2}"/>
                  </a:ext>
                </a:extLst>
              </p:cNvPr>
              <p:cNvSpPr txBox="1"/>
              <p:nvPr/>
            </p:nvSpPr>
            <p:spPr>
              <a:xfrm>
                <a:off x="2103154" y="6379047"/>
                <a:ext cx="27227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2400" dirty="0">
                    <a:solidFill>
                      <a:schemeClr val="bg1"/>
                    </a:solidFill>
                    <a:latin typeface="Bahnschrift SemiBold Condensed" panose="020B0502040204020203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Hamdan Husein Batubara</a:t>
                </a:r>
                <a:endParaRPr lang="en-US" sz="2400" dirty="0">
                  <a:solidFill>
                    <a:schemeClr val="bg1"/>
                  </a:solidFill>
                  <a:latin typeface="Bahnschrift SemiBold Condensed" panose="020B0502040204020203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36" name="Rectangle 1">
              <a:extLst>
                <a:ext uri="{FF2B5EF4-FFF2-40B4-BE49-F238E27FC236}">
                  <a16:creationId xmlns:a16="http://schemas.microsoft.com/office/drawing/2014/main" id="{EC666AFC-58E2-4C0D-A99A-70CC708F4197}"/>
                </a:ext>
              </a:extLst>
            </p:cNvPr>
            <p:cNvSpPr/>
            <p:nvPr/>
          </p:nvSpPr>
          <p:spPr>
            <a:xfrm>
              <a:off x="11527104" y="6351096"/>
              <a:ext cx="664895" cy="50449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id="{32187B3C-8A6D-49AC-BB3D-9D78364F9F2E}"/>
                </a:ext>
              </a:extLst>
            </p:cNvPr>
            <p:cNvSpPr/>
            <p:nvPr/>
          </p:nvSpPr>
          <p:spPr>
            <a:xfrm rot="16200000">
              <a:off x="11607318" y="77688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1">
              <a:extLst>
                <a:ext uri="{FF2B5EF4-FFF2-40B4-BE49-F238E27FC236}">
                  <a16:creationId xmlns:a16="http://schemas.microsoft.com/office/drawing/2014/main" id="{E69DAF46-0C6F-4C3F-B7D8-C7E66BB4B668}"/>
                </a:ext>
              </a:extLst>
            </p:cNvPr>
            <p:cNvSpPr/>
            <p:nvPr/>
          </p:nvSpPr>
          <p:spPr>
            <a:xfrm rot="5400000" flipH="1">
              <a:off x="-82262" y="77687"/>
              <a:ext cx="664777" cy="504586"/>
            </a:xfrm>
            <a:custGeom>
              <a:avLst/>
              <a:gdLst>
                <a:gd name="connsiteX0" fmla="*/ 0 w 341585"/>
                <a:gd name="connsiteY0" fmla="*/ 0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  <a:gd name="connsiteX4" fmla="*/ 0 w 341585"/>
                <a:gd name="connsiteY4" fmla="*/ 0 h 241737"/>
                <a:gd name="connsiteX0" fmla="*/ 0 w 341585"/>
                <a:gd name="connsiteY0" fmla="*/ 241737 h 241737"/>
                <a:gd name="connsiteX1" fmla="*/ 341585 w 341585"/>
                <a:gd name="connsiteY1" fmla="*/ 0 h 241737"/>
                <a:gd name="connsiteX2" fmla="*/ 341585 w 341585"/>
                <a:gd name="connsiteY2" fmla="*/ 241737 h 241737"/>
                <a:gd name="connsiteX3" fmla="*/ 0 w 341585"/>
                <a:gd name="connsiteY3" fmla="*/ 241737 h 24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85" h="241737">
                  <a:moveTo>
                    <a:pt x="0" y="241737"/>
                  </a:moveTo>
                  <a:lnTo>
                    <a:pt x="341585" y="0"/>
                  </a:lnTo>
                  <a:lnTo>
                    <a:pt x="341585" y="241737"/>
                  </a:lnTo>
                  <a:lnTo>
                    <a:pt x="0" y="241737"/>
                  </a:lnTo>
                  <a:close/>
                </a:path>
              </a:pathLst>
            </a:custGeom>
            <a:solidFill>
              <a:srgbClr val="FFA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674CADFD-9F10-40A4-85B6-1238BF0FEF00}"/>
                </a:ext>
              </a:extLst>
            </p:cNvPr>
            <p:cNvSpPr/>
            <p:nvPr/>
          </p:nvSpPr>
          <p:spPr>
            <a:xfrm>
              <a:off x="3230764" y="-56"/>
              <a:ext cx="5721173" cy="346895"/>
            </a:xfrm>
            <a:custGeom>
              <a:avLst/>
              <a:gdLst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5044966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0 w 5044966"/>
                <a:gd name="connsiteY3" fmla="*/ 357352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55465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7352"/>
                <a:gd name="connsiteX1" fmla="*/ 5044966 w 5044966"/>
                <a:gd name="connsiteY1" fmla="*/ 0 h 357352"/>
                <a:gd name="connsiteX2" fmla="*/ 4780647 w 5044966"/>
                <a:gd name="connsiteY2" fmla="*/ 357352 h 357352"/>
                <a:gd name="connsiteX3" fmla="*/ 314133 w 5044966"/>
                <a:gd name="connsiteY3" fmla="*/ 353195 h 357352"/>
                <a:gd name="connsiteX4" fmla="*/ 0 w 5044966"/>
                <a:gd name="connsiteY4" fmla="*/ 0 h 357352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745320 w 5044966"/>
                <a:gd name="connsiteY2" fmla="*/ 340628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553550 w 5044966"/>
                <a:gd name="connsiteY2" fmla="*/ 284882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044966"/>
                <a:gd name="connsiteY0" fmla="*/ 0 h 353195"/>
                <a:gd name="connsiteX1" fmla="*/ 5044966 w 5044966"/>
                <a:gd name="connsiteY1" fmla="*/ 0 h 353195"/>
                <a:gd name="connsiteX2" fmla="*/ 4669621 w 5044966"/>
                <a:gd name="connsiteY2" fmla="*/ 351776 h 353195"/>
                <a:gd name="connsiteX3" fmla="*/ 314133 w 5044966"/>
                <a:gd name="connsiteY3" fmla="*/ 353195 h 353195"/>
                <a:gd name="connsiteX4" fmla="*/ 0 w 5044966"/>
                <a:gd name="connsiteY4" fmla="*/ 0 h 353195"/>
                <a:gd name="connsiteX0" fmla="*/ 0 w 5130758"/>
                <a:gd name="connsiteY0" fmla="*/ 5574 h 358769"/>
                <a:gd name="connsiteX1" fmla="*/ 5130758 w 5130758"/>
                <a:gd name="connsiteY1" fmla="*/ 0 h 358769"/>
                <a:gd name="connsiteX2" fmla="*/ 4669621 w 5130758"/>
                <a:gd name="connsiteY2" fmla="*/ 357350 h 358769"/>
                <a:gd name="connsiteX3" fmla="*/ 314133 w 5130758"/>
                <a:gd name="connsiteY3" fmla="*/ 358769 h 358769"/>
                <a:gd name="connsiteX4" fmla="*/ 0 w 5130758"/>
                <a:gd name="connsiteY4" fmla="*/ 5574 h 358769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465532 w 5130758"/>
                <a:gd name="connsiteY3" fmla="*/ 342045 h 357350"/>
                <a:gd name="connsiteX4" fmla="*/ 0 w 5130758"/>
                <a:gd name="connsiteY4" fmla="*/ 5574 h 357350"/>
                <a:gd name="connsiteX0" fmla="*/ 0 w 5130758"/>
                <a:gd name="connsiteY0" fmla="*/ 5574 h 364343"/>
                <a:gd name="connsiteX1" fmla="*/ 5130758 w 5130758"/>
                <a:gd name="connsiteY1" fmla="*/ 0 h 364343"/>
                <a:gd name="connsiteX2" fmla="*/ 4669621 w 5130758"/>
                <a:gd name="connsiteY2" fmla="*/ 357350 h 364343"/>
                <a:gd name="connsiteX3" fmla="*/ 314134 w 5130758"/>
                <a:gd name="connsiteY3" fmla="*/ 364343 h 364343"/>
                <a:gd name="connsiteX4" fmla="*/ 0 w 5130758"/>
                <a:gd name="connsiteY4" fmla="*/ 5574 h 364343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59554 w 5130758"/>
                <a:gd name="connsiteY3" fmla="*/ 286298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34321 w 5130758"/>
                <a:gd name="connsiteY3" fmla="*/ 336470 h 357350"/>
                <a:gd name="connsiteX4" fmla="*/ 0 w 5130758"/>
                <a:gd name="connsiteY4" fmla="*/ 5574 h 357350"/>
                <a:gd name="connsiteX0" fmla="*/ 0 w 5130758"/>
                <a:gd name="connsiteY0" fmla="*/ 5574 h 357350"/>
                <a:gd name="connsiteX1" fmla="*/ 5130758 w 5130758"/>
                <a:gd name="connsiteY1" fmla="*/ 0 h 357350"/>
                <a:gd name="connsiteX2" fmla="*/ 4669621 w 5130758"/>
                <a:gd name="connsiteY2" fmla="*/ 357350 h 357350"/>
                <a:gd name="connsiteX3" fmla="*/ 329274 w 5130758"/>
                <a:gd name="connsiteY3" fmla="*/ 353194 h 357350"/>
                <a:gd name="connsiteX4" fmla="*/ 0 w 5130758"/>
                <a:gd name="connsiteY4" fmla="*/ 5574 h 357350"/>
                <a:gd name="connsiteX0" fmla="*/ 0 w 5231690"/>
                <a:gd name="connsiteY0" fmla="*/ 27873 h 357350"/>
                <a:gd name="connsiteX1" fmla="*/ 5231690 w 5231690"/>
                <a:gd name="connsiteY1" fmla="*/ 0 h 357350"/>
                <a:gd name="connsiteX2" fmla="*/ 4770553 w 5231690"/>
                <a:gd name="connsiteY2" fmla="*/ 357350 h 357350"/>
                <a:gd name="connsiteX3" fmla="*/ 430206 w 5231690"/>
                <a:gd name="connsiteY3" fmla="*/ 353194 h 357350"/>
                <a:gd name="connsiteX4" fmla="*/ 0 w 5231690"/>
                <a:gd name="connsiteY4" fmla="*/ 27873 h 357350"/>
                <a:gd name="connsiteX0" fmla="*/ 0 w 5221597"/>
                <a:gd name="connsiteY0" fmla="*/ 22298 h 357350"/>
                <a:gd name="connsiteX1" fmla="*/ 5221597 w 5221597"/>
                <a:gd name="connsiteY1" fmla="*/ 0 h 357350"/>
                <a:gd name="connsiteX2" fmla="*/ 4760460 w 5221597"/>
                <a:gd name="connsiteY2" fmla="*/ 357350 h 357350"/>
                <a:gd name="connsiteX3" fmla="*/ 420113 w 5221597"/>
                <a:gd name="connsiteY3" fmla="*/ 353194 h 357350"/>
                <a:gd name="connsiteX4" fmla="*/ 0 w 5221597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80647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41784"/>
                <a:gd name="connsiteY0" fmla="*/ 22298 h 357350"/>
                <a:gd name="connsiteX1" fmla="*/ 5241784 w 5241784"/>
                <a:gd name="connsiteY1" fmla="*/ 0 h 357350"/>
                <a:gd name="connsiteX2" fmla="*/ 4765508 w 5241784"/>
                <a:gd name="connsiteY2" fmla="*/ 357350 h 357350"/>
                <a:gd name="connsiteX3" fmla="*/ 440300 w 5241784"/>
                <a:gd name="connsiteY3" fmla="*/ 353194 h 357350"/>
                <a:gd name="connsiteX4" fmla="*/ 0 w 5241784"/>
                <a:gd name="connsiteY4" fmla="*/ 22298 h 357350"/>
                <a:gd name="connsiteX0" fmla="*/ 0 w 5264540"/>
                <a:gd name="connsiteY0" fmla="*/ 0 h 360601"/>
                <a:gd name="connsiteX1" fmla="*/ 5264540 w 5264540"/>
                <a:gd name="connsiteY1" fmla="*/ 3251 h 360601"/>
                <a:gd name="connsiteX2" fmla="*/ 4788264 w 5264540"/>
                <a:gd name="connsiteY2" fmla="*/ 360601 h 360601"/>
                <a:gd name="connsiteX3" fmla="*/ 463056 w 5264540"/>
                <a:gd name="connsiteY3" fmla="*/ 356445 h 360601"/>
                <a:gd name="connsiteX4" fmla="*/ 0 w 5264540"/>
                <a:gd name="connsiteY4" fmla="*/ 0 h 360601"/>
                <a:gd name="connsiteX0" fmla="*/ 0 w 5264540"/>
                <a:gd name="connsiteY0" fmla="*/ 3136 h 357350"/>
                <a:gd name="connsiteX1" fmla="*/ 5264540 w 5264540"/>
                <a:gd name="connsiteY1" fmla="*/ 0 h 357350"/>
                <a:gd name="connsiteX2" fmla="*/ 4788264 w 5264540"/>
                <a:gd name="connsiteY2" fmla="*/ 357350 h 357350"/>
                <a:gd name="connsiteX3" fmla="*/ 463056 w 5264540"/>
                <a:gd name="connsiteY3" fmla="*/ 353194 h 357350"/>
                <a:gd name="connsiteX4" fmla="*/ 0 w 5264540"/>
                <a:gd name="connsiteY4" fmla="*/ 3136 h 357350"/>
                <a:gd name="connsiteX0" fmla="*/ 0 w 5244628"/>
                <a:gd name="connsiteY0" fmla="*/ 3136 h 357350"/>
                <a:gd name="connsiteX1" fmla="*/ 5244628 w 5244628"/>
                <a:gd name="connsiteY1" fmla="*/ 0 h 357350"/>
                <a:gd name="connsiteX2" fmla="*/ 4768352 w 5244628"/>
                <a:gd name="connsiteY2" fmla="*/ 357350 h 357350"/>
                <a:gd name="connsiteX3" fmla="*/ 443144 w 5244628"/>
                <a:gd name="connsiteY3" fmla="*/ 353194 h 357350"/>
                <a:gd name="connsiteX4" fmla="*/ 0 w 5244628"/>
                <a:gd name="connsiteY4" fmla="*/ 3136 h 357350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774041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  <a:gd name="connsiteX0" fmla="*/ 0 w 5250317"/>
                <a:gd name="connsiteY0" fmla="*/ 0 h 357408"/>
                <a:gd name="connsiteX1" fmla="*/ 5250317 w 5250317"/>
                <a:gd name="connsiteY1" fmla="*/ 58 h 357408"/>
                <a:gd name="connsiteX2" fmla="*/ 4809005 w 5250317"/>
                <a:gd name="connsiteY2" fmla="*/ 357408 h 357408"/>
                <a:gd name="connsiteX3" fmla="*/ 448833 w 5250317"/>
                <a:gd name="connsiteY3" fmla="*/ 353252 h 357408"/>
                <a:gd name="connsiteX4" fmla="*/ 0 w 5250317"/>
                <a:gd name="connsiteY4" fmla="*/ 0 h 35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317" h="357408">
                  <a:moveTo>
                    <a:pt x="0" y="0"/>
                  </a:moveTo>
                  <a:lnTo>
                    <a:pt x="5250317" y="58"/>
                  </a:lnTo>
                  <a:lnTo>
                    <a:pt x="4809005" y="357408"/>
                  </a:lnTo>
                  <a:lnTo>
                    <a:pt x="448833" y="35325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392"/>
                </a:gs>
                <a:gs pos="31000">
                  <a:srgbClr val="0070C0"/>
                </a:gs>
                <a:gs pos="46104">
                  <a:srgbClr val="0171C0"/>
                </a:gs>
                <a:gs pos="63000">
                  <a:srgbClr val="0674C3"/>
                </a:gs>
                <a:gs pos="100000">
                  <a:srgbClr val="00539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39D14F-9C63-4511-8DF0-E1AAB04BEB7B}"/>
                </a:ext>
              </a:extLst>
            </p:cNvPr>
            <p:cNvSpPr txBox="1"/>
            <p:nvPr/>
          </p:nvSpPr>
          <p:spPr>
            <a:xfrm>
              <a:off x="3594093" y="-27055"/>
              <a:ext cx="4958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95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CFFBE96-9692-4276-B542-6DD64741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553" y="489770"/>
            <a:ext cx="8108894" cy="769550"/>
          </a:xfrm>
        </p:spPr>
        <p:txBody>
          <a:bodyPr>
            <a:normAutofit/>
          </a:bodyPr>
          <a:lstStyle/>
          <a:p>
            <a:pPr algn="ctr"/>
            <a:r>
              <a:rPr lang="id-ID" sz="3600" b="1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Isu Pelaksanaan </a:t>
            </a:r>
            <a:r>
              <a:rPr lang="id-ID" sz="3600" b="1" i="1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Blended Learning</a:t>
            </a:r>
            <a:endParaRPr lang="en-US" sz="3600" b="1" i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54F4E-8D24-4D71-A5CC-295A835FA894}"/>
              </a:ext>
            </a:extLst>
          </p:cNvPr>
          <p:cNvGrpSpPr/>
          <p:nvPr/>
        </p:nvGrpSpPr>
        <p:grpSpPr>
          <a:xfrm>
            <a:off x="1270394" y="1438654"/>
            <a:ext cx="4384652" cy="1414723"/>
            <a:chOff x="1248091" y="1438654"/>
            <a:chExt cx="4384652" cy="141472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7DCC6E0-7BEF-4AF0-8B60-F08F052A2E49}"/>
                </a:ext>
              </a:extLst>
            </p:cNvPr>
            <p:cNvSpPr/>
            <p:nvPr/>
          </p:nvSpPr>
          <p:spPr>
            <a:xfrm>
              <a:off x="1677010" y="1617211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Keamanan &amp; Privasi</a:t>
              </a:r>
            </a:p>
          </p:txBody>
        </p:sp>
        <p:sp>
          <p:nvSpPr>
            <p:cNvPr id="7" name="Rectangle 6" descr="Unlock">
              <a:extLst>
                <a:ext uri="{FF2B5EF4-FFF2-40B4-BE49-F238E27FC236}">
                  <a16:creationId xmlns:a16="http://schemas.microsoft.com/office/drawing/2014/main" id="{D4E90A92-C103-461A-87D9-890CB5088698}"/>
                </a:ext>
              </a:extLst>
            </p:cNvPr>
            <p:cNvSpPr/>
            <p:nvPr/>
          </p:nvSpPr>
          <p:spPr>
            <a:xfrm>
              <a:off x="1248091" y="1438654"/>
              <a:ext cx="947495" cy="129797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A9EF52-CA5B-4951-A8D7-A576756E157D}"/>
              </a:ext>
            </a:extLst>
          </p:cNvPr>
          <p:cNvGrpSpPr/>
          <p:nvPr/>
        </p:nvGrpSpPr>
        <p:grpSpPr>
          <a:xfrm>
            <a:off x="6588547" y="1438654"/>
            <a:ext cx="4394532" cy="1414723"/>
            <a:chOff x="6053288" y="1438654"/>
            <a:chExt cx="4394532" cy="14147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3D46504-D2B2-4B82-9760-FE0783DDC78A}"/>
                </a:ext>
              </a:extLst>
            </p:cNvPr>
            <p:cNvSpPr/>
            <p:nvPr/>
          </p:nvSpPr>
          <p:spPr>
            <a:xfrm>
              <a:off x="6492087" y="1617211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Etika berkomunikasi</a:t>
              </a:r>
            </a:p>
          </p:txBody>
        </p:sp>
        <p:sp>
          <p:nvSpPr>
            <p:cNvPr id="9" name="Rectangle 8" descr="Chat">
              <a:extLst>
                <a:ext uri="{FF2B5EF4-FFF2-40B4-BE49-F238E27FC236}">
                  <a16:creationId xmlns:a16="http://schemas.microsoft.com/office/drawing/2014/main" id="{DF6A6BD8-5501-4CA6-A3E9-84FBBC885E92}"/>
                </a:ext>
              </a:extLst>
            </p:cNvPr>
            <p:cNvSpPr/>
            <p:nvPr/>
          </p:nvSpPr>
          <p:spPr>
            <a:xfrm>
              <a:off x="6053288" y="1438654"/>
              <a:ext cx="1107648" cy="1297974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2289505"/>
                <a:satOff val="-12031"/>
                <a:lumOff val="-87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589FBE-B9E5-455F-B4EC-0A2A4773DAC9}"/>
              </a:ext>
            </a:extLst>
          </p:cNvPr>
          <p:cNvGrpSpPr/>
          <p:nvPr/>
        </p:nvGrpSpPr>
        <p:grpSpPr>
          <a:xfrm>
            <a:off x="1270394" y="2994850"/>
            <a:ext cx="4384652" cy="1414724"/>
            <a:chOff x="1248091" y="2994850"/>
            <a:chExt cx="4384652" cy="141472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1E38CA-1C61-4D72-A830-62878CA7FD08}"/>
                </a:ext>
              </a:extLst>
            </p:cNvPr>
            <p:cNvSpPr/>
            <p:nvPr/>
          </p:nvSpPr>
          <p:spPr>
            <a:xfrm>
              <a:off x="1677010" y="3173408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70C0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Pengawasan orang tua</a:t>
              </a:r>
            </a:p>
          </p:txBody>
        </p:sp>
        <p:sp>
          <p:nvSpPr>
            <p:cNvPr id="11" name="Rectangle 10" descr="Security camera">
              <a:extLst>
                <a:ext uri="{FF2B5EF4-FFF2-40B4-BE49-F238E27FC236}">
                  <a16:creationId xmlns:a16="http://schemas.microsoft.com/office/drawing/2014/main" id="{478FA4E6-AAFB-464E-9355-3830F79F7921}"/>
                </a:ext>
              </a:extLst>
            </p:cNvPr>
            <p:cNvSpPr/>
            <p:nvPr/>
          </p:nvSpPr>
          <p:spPr>
            <a:xfrm>
              <a:off x="1248091" y="2994850"/>
              <a:ext cx="947495" cy="1297974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4579010"/>
                <a:satOff val="-24062"/>
                <a:lumOff val="-174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F0378F-648B-42A3-A87E-5100C3D6E569}"/>
              </a:ext>
            </a:extLst>
          </p:cNvPr>
          <p:cNvGrpSpPr/>
          <p:nvPr/>
        </p:nvGrpSpPr>
        <p:grpSpPr>
          <a:xfrm>
            <a:off x="6588547" y="2994850"/>
            <a:ext cx="4394532" cy="1414724"/>
            <a:chOff x="6053288" y="2994850"/>
            <a:chExt cx="4394532" cy="14147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D6E4A0-00EF-498E-82C1-3DBD87CD5F8F}"/>
                </a:ext>
              </a:extLst>
            </p:cNvPr>
            <p:cNvSpPr/>
            <p:nvPr/>
          </p:nvSpPr>
          <p:spPr>
            <a:xfrm>
              <a:off x="6492087" y="3173408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Hak Cipta</a:t>
              </a:r>
            </a:p>
          </p:txBody>
        </p:sp>
        <p:sp>
          <p:nvSpPr>
            <p:cNvPr id="13" name="Rectangle 12" descr="Gavel">
              <a:extLst>
                <a:ext uri="{FF2B5EF4-FFF2-40B4-BE49-F238E27FC236}">
                  <a16:creationId xmlns:a16="http://schemas.microsoft.com/office/drawing/2014/main" id="{E4265EA7-FDE9-4EC6-80EE-0B8B3F384541}"/>
                </a:ext>
              </a:extLst>
            </p:cNvPr>
            <p:cNvSpPr/>
            <p:nvPr/>
          </p:nvSpPr>
          <p:spPr>
            <a:xfrm>
              <a:off x="6053288" y="2994850"/>
              <a:ext cx="1107648" cy="1297974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6868515"/>
                <a:satOff val="-36094"/>
                <a:lumOff val="-26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B7B70D-3DAF-4A3F-A8C3-7EBF551AFAD5}"/>
              </a:ext>
            </a:extLst>
          </p:cNvPr>
          <p:cNvGrpSpPr/>
          <p:nvPr/>
        </p:nvGrpSpPr>
        <p:grpSpPr>
          <a:xfrm>
            <a:off x="1270394" y="4551047"/>
            <a:ext cx="4384652" cy="1414723"/>
            <a:chOff x="1248091" y="4551047"/>
            <a:chExt cx="4384652" cy="141472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FEE943-32DB-4F34-98FD-97F89D48EB13}"/>
                </a:ext>
              </a:extLst>
            </p:cNvPr>
            <p:cNvSpPr/>
            <p:nvPr/>
          </p:nvSpPr>
          <p:spPr>
            <a:xfrm>
              <a:off x="1677010" y="4729604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Literasi digital</a:t>
              </a:r>
            </a:p>
          </p:txBody>
        </p:sp>
        <p:sp>
          <p:nvSpPr>
            <p:cNvPr id="15" name="Rectangle 14" descr="Programmer">
              <a:extLst>
                <a:ext uri="{FF2B5EF4-FFF2-40B4-BE49-F238E27FC236}">
                  <a16:creationId xmlns:a16="http://schemas.microsoft.com/office/drawing/2014/main" id="{58FFD525-13BE-4DC4-8B2D-51A3DBD32AEF}"/>
                </a:ext>
              </a:extLst>
            </p:cNvPr>
            <p:cNvSpPr/>
            <p:nvPr/>
          </p:nvSpPr>
          <p:spPr>
            <a:xfrm>
              <a:off x="1248091" y="4551047"/>
              <a:ext cx="947495" cy="1297974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9158019"/>
                <a:satOff val="-48125"/>
                <a:lumOff val="-348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86544A-3AC3-414B-BE78-2DCDC2409AA4}"/>
              </a:ext>
            </a:extLst>
          </p:cNvPr>
          <p:cNvGrpSpPr/>
          <p:nvPr/>
        </p:nvGrpSpPr>
        <p:grpSpPr>
          <a:xfrm>
            <a:off x="6588547" y="4551047"/>
            <a:ext cx="4394532" cy="1414723"/>
            <a:chOff x="6053288" y="4551047"/>
            <a:chExt cx="4394532" cy="14147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C5C7B3-6941-4587-A53B-A5B68E8EC5AB}"/>
                </a:ext>
              </a:extLst>
            </p:cNvPr>
            <p:cNvSpPr/>
            <p:nvPr/>
          </p:nvSpPr>
          <p:spPr>
            <a:xfrm>
              <a:off x="6492087" y="4729604"/>
              <a:ext cx="3955733" cy="1236166"/>
            </a:xfrm>
            <a:custGeom>
              <a:avLst/>
              <a:gdLst>
                <a:gd name="connsiteX0" fmla="*/ 0 w 3955733"/>
                <a:gd name="connsiteY0" fmla="*/ 0 h 1236166"/>
                <a:gd name="connsiteX1" fmla="*/ 3955733 w 3955733"/>
                <a:gd name="connsiteY1" fmla="*/ 0 h 1236166"/>
                <a:gd name="connsiteX2" fmla="*/ 3955733 w 3955733"/>
                <a:gd name="connsiteY2" fmla="*/ 1236166 h 1236166"/>
                <a:gd name="connsiteX3" fmla="*/ 0 w 3955733"/>
                <a:gd name="connsiteY3" fmla="*/ 1236166 h 1236166"/>
                <a:gd name="connsiteX4" fmla="*/ 0 w 3955733"/>
                <a:gd name="connsiteY4" fmla="*/ 0 h 12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733" h="1236166">
                  <a:moveTo>
                    <a:pt x="0" y="0"/>
                  </a:moveTo>
                  <a:lnTo>
                    <a:pt x="3955733" y="0"/>
                  </a:lnTo>
                  <a:lnTo>
                    <a:pt x="3955733" y="1236166"/>
                  </a:lnTo>
                  <a:lnTo>
                    <a:pt x="0" y="123616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7297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800" kern="1200" dirty="0"/>
                <a:t>Leadership</a:t>
              </a:r>
            </a:p>
          </p:txBody>
        </p:sp>
        <p:sp>
          <p:nvSpPr>
            <p:cNvPr id="17" name="Rectangle 16" descr="Crown">
              <a:extLst>
                <a:ext uri="{FF2B5EF4-FFF2-40B4-BE49-F238E27FC236}">
                  <a16:creationId xmlns:a16="http://schemas.microsoft.com/office/drawing/2014/main" id="{39F708EF-22C8-4C73-BA14-8FF56085FFC1}"/>
                </a:ext>
              </a:extLst>
            </p:cNvPr>
            <p:cNvSpPr/>
            <p:nvPr/>
          </p:nvSpPr>
          <p:spPr>
            <a:xfrm>
              <a:off x="6053288" y="4551047"/>
              <a:ext cx="1107648" cy="1297974"/>
            </a:xfrm>
            <a:prstGeom prst="rect">
              <a:avLst/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7585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CFFBE96-9692-4276-B542-6DD64741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42" y="651648"/>
            <a:ext cx="10671717" cy="926434"/>
          </a:xfrm>
        </p:spPr>
        <p:txBody>
          <a:bodyPr>
            <a:noAutofit/>
          </a:bodyPr>
          <a:lstStyle/>
          <a:p>
            <a:pPr algn="ctr"/>
            <a:r>
              <a:rPr lang="id-ID" sz="3600" b="1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Optimalisasi Penggunaan Teknologi Pendidikan di Era New Normal</a:t>
            </a:r>
            <a:endParaRPr lang="en-US" sz="3600" b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72E30E-7A96-49F0-BC45-42FD047FDDB6}"/>
              </a:ext>
            </a:extLst>
          </p:cNvPr>
          <p:cNvGrpSpPr/>
          <p:nvPr/>
        </p:nvGrpSpPr>
        <p:grpSpPr>
          <a:xfrm>
            <a:off x="979252" y="2043867"/>
            <a:ext cx="1957555" cy="3332984"/>
            <a:chOff x="1001555" y="1787389"/>
            <a:chExt cx="1957555" cy="3332984"/>
          </a:xfrm>
        </p:grpSpPr>
        <p:sp>
          <p:nvSpPr>
            <p:cNvPr id="5" name="Rectangle: Rounded Corners 4" descr="Research">
              <a:extLst>
                <a:ext uri="{FF2B5EF4-FFF2-40B4-BE49-F238E27FC236}">
                  <a16:creationId xmlns:a16="http://schemas.microsoft.com/office/drawing/2014/main" id="{3E3A99C0-F842-4CDD-A667-42A35E4B76ED}"/>
                </a:ext>
              </a:extLst>
            </p:cNvPr>
            <p:cNvSpPr/>
            <p:nvPr/>
          </p:nvSpPr>
          <p:spPr>
            <a:xfrm>
              <a:off x="1113014" y="1787389"/>
              <a:ext cx="1734637" cy="1734637"/>
            </a:xfrm>
            <a:prstGeom prst="roundRect">
              <a:avLst>
                <a:gd name="adj" fmla="val 1000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74E963C-97A7-4D05-99B1-E5681BA59F7B}"/>
                </a:ext>
              </a:extLst>
            </p:cNvPr>
            <p:cNvSpPr/>
            <p:nvPr/>
          </p:nvSpPr>
          <p:spPr>
            <a:xfrm>
              <a:off x="1001555" y="3385736"/>
              <a:ext cx="1957555" cy="1734637"/>
            </a:xfrm>
            <a:custGeom>
              <a:avLst/>
              <a:gdLst>
                <a:gd name="connsiteX0" fmla="*/ 0 w 1957555"/>
                <a:gd name="connsiteY0" fmla="*/ 173464 h 1734637"/>
                <a:gd name="connsiteX1" fmla="*/ 173464 w 1957555"/>
                <a:gd name="connsiteY1" fmla="*/ 0 h 1734637"/>
                <a:gd name="connsiteX2" fmla="*/ 1784091 w 1957555"/>
                <a:gd name="connsiteY2" fmla="*/ 0 h 1734637"/>
                <a:gd name="connsiteX3" fmla="*/ 1957555 w 1957555"/>
                <a:gd name="connsiteY3" fmla="*/ 173464 h 1734637"/>
                <a:gd name="connsiteX4" fmla="*/ 1957555 w 1957555"/>
                <a:gd name="connsiteY4" fmla="*/ 1561173 h 1734637"/>
                <a:gd name="connsiteX5" fmla="*/ 1784091 w 1957555"/>
                <a:gd name="connsiteY5" fmla="*/ 1734637 h 1734637"/>
                <a:gd name="connsiteX6" fmla="*/ 173464 w 1957555"/>
                <a:gd name="connsiteY6" fmla="*/ 1734637 h 1734637"/>
                <a:gd name="connsiteX7" fmla="*/ 0 w 1957555"/>
                <a:gd name="connsiteY7" fmla="*/ 1561173 h 1734637"/>
                <a:gd name="connsiteX8" fmla="*/ 0 w 1957555"/>
                <a:gd name="connsiteY8" fmla="*/ 173464 h 173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7555" h="1734637">
                  <a:moveTo>
                    <a:pt x="0" y="173464"/>
                  </a:moveTo>
                  <a:cubicBezTo>
                    <a:pt x="0" y="77662"/>
                    <a:pt x="77662" y="0"/>
                    <a:pt x="173464" y="0"/>
                  </a:cubicBezTo>
                  <a:lnTo>
                    <a:pt x="1784091" y="0"/>
                  </a:lnTo>
                  <a:cubicBezTo>
                    <a:pt x="1879893" y="0"/>
                    <a:pt x="1957555" y="77662"/>
                    <a:pt x="1957555" y="173464"/>
                  </a:cubicBezTo>
                  <a:lnTo>
                    <a:pt x="1957555" y="1561173"/>
                  </a:lnTo>
                  <a:cubicBezTo>
                    <a:pt x="1957555" y="1656975"/>
                    <a:pt x="1879893" y="1734637"/>
                    <a:pt x="1784091" y="1734637"/>
                  </a:cubicBezTo>
                  <a:lnTo>
                    <a:pt x="173464" y="1734637"/>
                  </a:lnTo>
                  <a:cubicBezTo>
                    <a:pt x="77662" y="1734637"/>
                    <a:pt x="0" y="1656975"/>
                    <a:pt x="0" y="1561173"/>
                  </a:cubicBezTo>
                  <a:lnTo>
                    <a:pt x="0" y="173464"/>
                  </a:lnTo>
                  <a:close/>
                </a:path>
              </a:pathLst>
            </a:cu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6" tIns="127006" rIns="127006" bIns="1270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Manfaatkan sumber belajar dan pelatihan gratis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5EA5A5-B187-401F-A734-8B090B3B1444}"/>
              </a:ext>
            </a:extLst>
          </p:cNvPr>
          <p:cNvGrpSpPr/>
          <p:nvPr/>
        </p:nvGrpSpPr>
        <p:grpSpPr>
          <a:xfrm>
            <a:off x="6562293" y="2003675"/>
            <a:ext cx="1957555" cy="3373176"/>
            <a:chOff x="6603060" y="1747197"/>
            <a:chExt cx="1957555" cy="337317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A9D63AF-3061-4F3B-B79A-6D0BBAB86A44}"/>
                </a:ext>
              </a:extLst>
            </p:cNvPr>
            <p:cNvSpPr/>
            <p:nvPr/>
          </p:nvSpPr>
          <p:spPr>
            <a:xfrm>
              <a:off x="6714519" y="1747197"/>
              <a:ext cx="1734637" cy="1734637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d-ID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CCE30B2-BC3C-4C70-98C6-440EA42ABEED}"/>
                </a:ext>
              </a:extLst>
            </p:cNvPr>
            <p:cNvSpPr/>
            <p:nvPr/>
          </p:nvSpPr>
          <p:spPr>
            <a:xfrm>
              <a:off x="6603060" y="3385736"/>
              <a:ext cx="1957555" cy="1734637"/>
            </a:xfrm>
            <a:custGeom>
              <a:avLst/>
              <a:gdLst>
                <a:gd name="connsiteX0" fmla="*/ 0 w 1957555"/>
                <a:gd name="connsiteY0" fmla="*/ 173464 h 1734637"/>
                <a:gd name="connsiteX1" fmla="*/ 173464 w 1957555"/>
                <a:gd name="connsiteY1" fmla="*/ 0 h 1734637"/>
                <a:gd name="connsiteX2" fmla="*/ 1784091 w 1957555"/>
                <a:gd name="connsiteY2" fmla="*/ 0 h 1734637"/>
                <a:gd name="connsiteX3" fmla="*/ 1957555 w 1957555"/>
                <a:gd name="connsiteY3" fmla="*/ 173464 h 1734637"/>
                <a:gd name="connsiteX4" fmla="*/ 1957555 w 1957555"/>
                <a:gd name="connsiteY4" fmla="*/ 1561173 h 1734637"/>
                <a:gd name="connsiteX5" fmla="*/ 1784091 w 1957555"/>
                <a:gd name="connsiteY5" fmla="*/ 1734637 h 1734637"/>
                <a:gd name="connsiteX6" fmla="*/ 173464 w 1957555"/>
                <a:gd name="connsiteY6" fmla="*/ 1734637 h 1734637"/>
                <a:gd name="connsiteX7" fmla="*/ 0 w 1957555"/>
                <a:gd name="connsiteY7" fmla="*/ 1561173 h 1734637"/>
                <a:gd name="connsiteX8" fmla="*/ 0 w 1957555"/>
                <a:gd name="connsiteY8" fmla="*/ 173464 h 173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7555" h="1734637">
                  <a:moveTo>
                    <a:pt x="0" y="173464"/>
                  </a:moveTo>
                  <a:cubicBezTo>
                    <a:pt x="0" y="77662"/>
                    <a:pt x="77662" y="0"/>
                    <a:pt x="173464" y="0"/>
                  </a:cubicBezTo>
                  <a:lnTo>
                    <a:pt x="1784091" y="0"/>
                  </a:lnTo>
                  <a:cubicBezTo>
                    <a:pt x="1879893" y="0"/>
                    <a:pt x="1957555" y="77662"/>
                    <a:pt x="1957555" y="173464"/>
                  </a:cubicBezTo>
                  <a:lnTo>
                    <a:pt x="1957555" y="1561173"/>
                  </a:lnTo>
                  <a:cubicBezTo>
                    <a:pt x="1957555" y="1656975"/>
                    <a:pt x="1879893" y="1734637"/>
                    <a:pt x="1784091" y="1734637"/>
                  </a:cubicBezTo>
                  <a:lnTo>
                    <a:pt x="173464" y="1734637"/>
                  </a:lnTo>
                  <a:cubicBezTo>
                    <a:pt x="77662" y="1734637"/>
                    <a:pt x="0" y="1656975"/>
                    <a:pt x="0" y="1561173"/>
                  </a:cubicBezTo>
                  <a:lnTo>
                    <a:pt x="0" y="173464"/>
                  </a:lnTo>
                  <a:close/>
                </a:path>
              </a:pathLst>
            </a:cu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6" tIns="127006" rIns="127006" bIns="1270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Berlatih menggunakan teknologi hingga </a:t>
              </a:r>
              <a:r>
                <a:rPr lang="id-ID" sz="2000" i="1" kern="1200" dirty="0"/>
                <a:t>expert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794646-B1FA-46EC-B322-DDFFF82B12CD}"/>
              </a:ext>
            </a:extLst>
          </p:cNvPr>
          <p:cNvGrpSpPr/>
          <p:nvPr/>
        </p:nvGrpSpPr>
        <p:grpSpPr>
          <a:xfrm>
            <a:off x="9258847" y="2043867"/>
            <a:ext cx="1957555" cy="3332984"/>
            <a:chOff x="9403812" y="1787389"/>
            <a:chExt cx="1957555" cy="3332984"/>
          </a:xfrm>
        </p:grpSpPr>
        <p:sp>
          <p:nvSpPr>
            <p:cNvPr id="14" name="Rectangle: Rounded Corners 13" descr="Artist">
              <a:extLst>
                <a:ext uri="{FF2B5EF4-FFF2-40B4-BE49-F238E27FC236}">
                  <a16:creationId xmlns:a16="http://schemas.microsoft.com/office/drawing/2014/main" id="{C1FDBB95-5CFF-472A-8335-D831ADE11DCF}"/>
                </a:ext>
              </a:extLst>
            </p:cNvPr>
            <p:cNvSpPr/>
            <p:nvPr/>
          </p:nvSpPr>
          <p:spPr>
            <a:xfrm>
              <a:off x="9515271" y="1787389"/>
              <a:ext cx="1734637" cy="1734637"/>
            </a:xfrm>
            <a:prstGeom prst="roundRect">
              <a:avLst>
                <a:gd name="adj" fmla="val 1000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145B711-70AC-48C7-850B-65E1535C7A82}"/>
                </a:ext>
              </a:extLst>
            </p:cNvPr>
            <p:cNvSpPr/>
            <p:nvPr/>
          </p:nvSpPr>
          <p:spPr>
            <a:xfrm>
              <a:off x="9403812" y="3385736"/>
              <a:ext cx="1957555" cy="1734637"/>
            </a:xfrm>
            <a:custGeom>
              <a:avLst/>
              <a:gdLst>
                <a:gd name="connsiteX0" fmla="*/ 0 w 1957555"/>
                <a:gd name="connsiteY0" fmla="*/ 173464 h 1734637"/>
                <a:gd name="connsiteX1" fmla="*/ 173464 w 1957555"/>
                <a:gd name="connsiteY1" fmla="*/ 0 h 1734637"/>
                <a:gd name="connsiteX2" fmla="*/ 1784091 w 1957555"/>
                <a:gd name="connsiteY2" fmla="*/ 0 h 1734637"/>
                <a:gd name="connsiteX3" fmla="*/ 1957555 w 1957555"/>
                <a:gd name="connsiteY3" fmla="*/ 173464 h 1734637"/>
                <a:gd name="connsiteX4" fmla="*/ 1957555 w 1957555"/>
                <a:gd name="connsiteY4" fmla="*/ 1561173 h 1734637"/>
                <a:gd name="connsiteX5" fmla="*/ 1784091 w 1957555"/>
                <a:gd name="connsiteY5" fmla="*/ 1734637 h 1734637"/>
                <a:gd name="connsiteX6" fmla="*/ 173464 w 1957555"/>
                <a:gd name="connsiteY6" fmla="*/ 1734637 h 1734637"/>
                <a:gd name="connsiteX7" fmla="*/ 0 w 1957555"/>
                <a:gd name="connsiteY7" fmla="*/ 1561173 h 1734637"/>
                <a:gd name="connsiteX8" fmla="*/ 0 w 1957555"/>
                <a:gd name="connsiteY8" fmla="*/ 173464 h 173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7555" h="1734637">
                  <a:moveTo>
                    <a:pt x="0" y="173464"/>
                  </a:moveTo>
                  <a:cubicBezTo>
                    <a:pt x="0" y="77662"/>
                    <a:pt x="77662" y="0"/>
                    <a:pt x="173464" y="0"/>
                  </a:cubicBezTo>
                  <a:lnTo>
                    <a:pt x="1784091" y="0"/>
                  </a:lnTo>
                  <a:cubicBezTo>
                    <a:pt x="1879893" y="0"/>
                    <a:pt x="1957555" y="77662"/>
                    <a:pt x="1957555" y="173464"/>
                  </a:cubicBezTo>
                  <a:lnTo>
                    <a:pt x="1957555" y="1561173"/>
                  </a:lnTo>
                  <a:cubicBezTo>
                    <a:pt x="1957555" y="1656975"/>
                    <a:pt x="1879893" y="1734637"/>
                    <a:pt x="1784091" y="1734637"/>
                  </a:cubicBezTo>
                  <a:lnTo>
                    <a:pt x="173464" y="1734637"/>
                  </a:lnTo>
                  <a:cubicBezTo>
                    <a:pt x="77662" y="1734637"/>
                    <a:pt x="0" y="1656975"/>
                    <a:pt x="0" y="1561173"/>
                  </a:cubicBezTo>
                  <a:lnTo>
                    <a:pt x="0" y="173464"/>
                  </a:lnTo>
                  <a:close/>
                </a:path>
              </a:pathLst>
            </a:cu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6" tIns="127006" rIns="127006" bIns="1270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Rancang cara belajar efektif dengan teknologi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679ADA-75A0-49AE-B8C8-C2194D8A293E}"/>
              </a:ext>
            </a:extLst>
          </p:cNvPr>
          <p:cNvGrpSpPr/>
          <p:nvPr/>
        </p:nvGrpSpPr>
        <p:grpSpPr>
          <a:xfrm>
            <a:off x="3632860" y="2170075"/>
            <a:ext cx="2345154" cy="3206776"/>
            <a:chOff x="3591493" y="1913597"/>
            <a:chExt cx="2345154" cy="320677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72B09E0-0544-46C3-8BC8-28C0982B8024}"/>
                </a:ext>
              </a:extLst>
            </p:cNvPr>
            <p:cNvSpPr/>
            <p:nvPr/>
          </p:nvSpPr>
          <p:spPr>
            <a:xfrm>
              <a:off x="3591493" y="3385736"/>
              <a:ext cx="2345154" cy="1734637"/>
            </a:xfrm>
            <a:custGeom>
              <a:avLst/>
              <a:gdLst>
                <a:gd name="connsiteX0" fmla="*/ 0 w 1957555"/>
                <a:gd name="connsiteY0" fmla="*/ 173464 h 1734637"/>
                <a:gd name="connsiteX1" fmla="*/ 173464 w 1957555"/>
                <a:gd name="connsiteY1" fmla="*/ 0 h 1734637"/>
                <a:gd name="connsiteX2" fmla="*/ 1784091 w 1957555"/>
                <a:gd name="connsiteY2" fmla="*/ 0 h 1734637"/>
                <a:gd name="connsiteX3" fmla="*/ 1957555 w 1957555"/>
                <a:gd name="connsiteY3" fmla="*/ 173464 h 1734637"/>
                <a:gd name="connsiteX4" fmla="*/ 1957555 w 1957555"/>
                <a:gd name="connsiteY4" fmla="*/ 1561173 h 1734637"/>
                <a:gd name="connsiteX5" fmla="*/ 1784091 w 1957555"/>
                <a:gd name="connsiteY5" fmla="*/ 1734637 h 1734637"/>
                <a:gd name="connsiteX6" fmla="*/ 173464 w 1957555"/>
                <a:gd name="connsiteY6" fmla="*/ 1734637 h 1734637"/>
                <a:gd name="connsiteX7" fmla="*/ 0 w 1957555"/>
                <a:gd name="connsiteY7" fmla="*/ 1561173 h 1734637"/>
                <a:gd name="connsiteX8" fmla="*/ 0 w 1957555"/>
                <a:gd name="connsiteY8" fmla="*/ 173464 h 173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7555" h="1734637">
                  <a:moveTo>
                    <a:pt x="0" y="173464"/>
                  </a:moveTo>
                  <a:cubicBezTo>
                    <a:pt x="0" y="77662"/>
                    <a:pt x="77662" y="0"/>
                    <a:pt x="173464" y="0"/>
                  </a:cubicBezTo>
                  <a:lnTo>
                    <a:pt x="1784091" y="0"/>
                  </a:lnTo>
                  <a:cubicBezTo>
                    <a:pt x="1879893" y="0"/>
                    <a:pt x="1957555" y="77662"/>
                    <a:pt x="1957555" y="173464"/>
                  </a:cubicBezTo>
                  <a:lnTo>
                    <a:pt x="1957555" y="1561173"/>
                  </a:lnTo>
                  <a:cubicBezTo>
                    <a:pt x="1957555" y="1656975"/>
                    <a:pt x="1879893" y="1734637"/>
                    <a:pt x="1784091" y="1734637"/>
                  </a:cubicBezTo>
                  <a:lnTo>
                    <a:pt x="173464" y="1734637"/>
                  </a:lnTo>
                  <a:cubicBezTo>
                    <a:pt x="77662" y="1734637"/>
                    <a:pt x="0" y="1656975"/>
                    <a:pt x="0" y="1561173"/>
                  </a:cubicBezTo>
                  <a:lnTo>
                    <a:pt x="0" y="173464"/>
                  </a:lnTo>
                  <a:close/>
                </a:path>
              </a:pathLst>
            </a:cu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6" tIns="127006" rIns="127006" bIns="12700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d-ID" sz="2000" kern="1200" dirty="0"/>
                <a:t>Libatkan Tripusat Pendidikan dalam penggunaan teknologi</a:t>
              </a:r>
            </a:p>
          </p:txBody>
        </p:sp>
        <p:pic>
          <p:nvPicPr>
            <p:cNvPr id="22" name="Graphic 21" descr="Head with gears">
              <a:extLst>
                <a:ext uri="{FF2B5EF4-FFF2-40B4-BE49-F238E27FC236}">
                  <a16:creationId xmlns:a16="http://schemas.microsoft.com/office/drawing/2014/main" id="{7B8F9818-0ACB-45E2-8889-759465574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98048" y="1913597"/>
              <a:ext cx="1544444" cy="1544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8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1FCDF53-EA81-4EA4-9CD0-77E820B9D751}"/>
  <p:tag name="ISPRING_RESOURCE_FOLDER" val="D:\Walisongo\Optimalisasi teknologi pendidikan di era new normal\"/>
  <p:tag name="ISPRING_PRESENTATION_PATH" val="D:\Walisongo\Optimalisasi teknologi pendidikan di era new normal.pptx"/>
  <p:tag name="ISPRING_PROJECT_VERSION" val="9.3"/>
  <p:tag name="ISPRING_PROJECT_FOLDER_UPDATED" val="1"/>
  <p:tag name="ISPRING_SCREEN_RECS_UPDATED" val="D:\Walisongo\Optimalisasi teknologi pendidikan di era new normal\"/>
</p:tagLst>
</file>

<file path=ppt/theme/theme1.xml><?xml version="1.0" encoding="utf-8"?>
<a:theme xmlns:a="http://schemas.openxmlformats.org/drawingml/2006/main" name="Presentasi Disertasi Ibu Galuh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2EEDB55-2FF4-4384-AF1E-A37B8C623C07}">
  <we:reference id="wa104178141" version="4.3.3.0" store="en-US" storeType="OMEX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PPT - Konsep Dasar Media Pembelajaran</Template>
  <TotalTime>1960</TotalTime>
  <Words>767</Words>
  <Application>Microsoft Office PowerPoint</Application>
  <PresentationFormat>Widescreen</PresentationFormat>
  <Paragraphs>109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 Unicode MS</vt:lpstr>
      <vt:lpstr>Arial</vt:lpstr>
      <vt:lpstr>Arial Narrow</vt:lpstr>
      <vt:lpstr>Bahnschrift SemiBold Condensed</vt:lpstr>
      <vt:lpstr>Calibri</vt:lpstr>
      <vt:lpstr>Comfortaa</vt:lpstr>
      <vt:lpstr>Libre Franklin</vt:lpstr>
      <vt:lpstr>Libre Franklin Medium</vt:lpstr>
      <vt:lpstr>Open Sans</vt:lpstr>
      <vt:lpstr>Presentasi Disertasi Ibu Galuh</vt:lpstr>
      <vt:lpstr>Optimalisasi  Teknologi Pendidikan  di Era New Normal  Melalui Blended Learning</vt:lpstr>
      <vt:lpstr>PowerPoint Presentation</vt:lpstr>
      <vt:lpstr>PowerPoint Presentation</vt:lpstr>
      <vt:lpstr>Apa itu Teknologi?</vt:lpstr>
      <vt:lpstr>Pembelajaran Blended di Era New Normal</vt:lpstr>
      <vt:lpstr>Perangkat Blended Learning di Era New Normal</vt:lpstr>
      <vt:lpstr>Memilih Teknologi Pendidikan</vt:lpstr>
      <vt:lpstr>Isu Pelaksanaan Blended Learning</vt:lpstr>
      <vt:lpstr>Optimalisasi Penggunaan Teknologi Pendidikan di Era New Normal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Optimalisasi teknologi pendidikan di era new normal via blended learnings</dc:title>
  <dc:creator>HamdanHuseinBatubara</dc:creator>
  <cp:lastModifiedBy>Hamdan Husein Batubara</cp:lastModifiedBy>
  <cp:revision>1186</cp:revision>
  <dcterms:created xsi:type="dcterms:W3CDTF">2020-06-15T13:19:05Z</dcterms:created>
  <dcterms:modified xsi:type="dcterms:W3CDTF">2020-07-05T05:32:48Z</dcterms:modified>
</cp:coreProperties>
</file>